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320" r:id="rId2"/>
    <p:sldId id="1035" r:id="rId3"/>
    <p:sldId id="572" r:id="rId4"/>
    <p:sldId id="980" r:id="rId5"/>
    <p:sldId id="266" r:id="rId6"/>
    <p:sldId id="280" r:id="rId7"/>
    <p:sldId id="281" r:id="rId8"/>
    <p:sldId id="310" r:id="rId9"/>
    <p:sldId id="1037" r:id="rId10"/>
    <p:sldId id="990" r:id="rId11"/>
    <p:sldId id="994" r:id="rId12"/>
    <p:sldId id="1030" r:id="rId13"/>
    <p:sldId id="1041" r:id="rId14"/>
    <p:sldId id="1042" r:id="rId15"/>
    <p:sldId id="273" r:id="rId16"/>
    <p:sldId id="103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7C"/>
    <a:srgbClr val="FFC423"/>
    <a:srgbClr val="00AFDB"/>
    <a:srgbClr val="3F4041"/>
    <a:srgbClr val="004B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63" autoAdjust="0"/>
    <p:restoredTop sz="74286"/>
  </p:normalViewPr>
  <p:slideViewPr>
    <p:cSldViewPr snapToGrid="0" snapToObjects="1">
      <p:cViewPr varScale="1">
        <p:scale>
          <a:sx n="89" d="100"/>
          <a:sy n="89" d="100"/>
        </p:scale>
        <p:origin x="376" y="168"/>
      </p:cViewPr>
      <p:guideLst>
        <p:guide pos="3840"/>
        <p:guide orient="horz" pos="288"/>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A37B6B-797C-2B42-BB60-CD94B374B734}" type="doc">
      <dgm:prSet loTypeId="urn:microsoft.com/office/officeart/2005/8/layout/hProcess9" loCatId="" qsTypeId="urn:microsoft.com/office/officeart/2005/8/quickstyle/simple4" qsCatId="simple" csTypeId="urn:microsoft.com/office/officeart/2005/8/colors/colorful1" csCatId="colorful" phldr="1"/>
      <dgm:spPr/>
      <dgm:t>
        <a:bodyPr/>
        <a:lstStyle/>
        <a:p>
          <a:endParaRPr lang="en-US"/>
        </a:p>
      </dgm:t>
    </dgm:pt>
    <dgm:pt modelId="{91BF97C4-5672-F445-8EC0-D341FEED6B3D}">
      <dgm:prSet custT="1"/>
      <dgm:spPr/>
      <dgm:t>
        <a:bodyPr/>
        <a:lstStyle/>
        <a:p>
          <a:pPr rtl="0"/>
          <a:r>
            <a:rPr lang="en-US" sz="2400" dirty="0">
              <a:solidFill>
                <a:schemeClr val="tx1"/>
              </a:solidFill>
            </a:rPr>
            <a:t>Refresh and Build Database (now!)</a:t>
          </a:r>
        </a:p>
      </dgm:t>
    </dgm:pt>
    <dgm:pt modelId="{A9A8A191-9395-9C41-8010-DD56F1B9C5BF}" type="parTrans" cxnId="{B03C084F-2A8C-5F43-9EAF-D2D9E8BDDDD4}">
      <dgm:prSet/>
      <dgm:spPr/>
      <dgm:t>
        <a:bodyPr/>
        <a:lstStyle/>
        <a:p>
          <a:endParaRPr lang="en-US"/>
        </a:p>
      </dgm:t>
    </dgm:pt>
    <dgm:pt modelId="{7C8A2169-3582-504B-A19E-6D3EDF788017}" type="sibTrans" cxnId="{B03C084F-2A8C-5F43-9EAF-D2D9E8BDDDD4}">
      <dgm:prSet/>
      <dgm:spPr/>
      <dgm:t>
        <a:bodyPr/>
        <a:lstStyle/>
        <a:p>
          <a:endParaRPr lang="en-US"/>
        </a:p>
      </dgm:t>
    </dgm:pt>
    <dgm:pt modelId="{FAA2D2A5-2980-F743-9F30-9A92CE16C952}">
      <dgm:prSet custT="1"/>
      <dgm:spPr/>
      <dgm:t>
        <a:bodyPr/>
        <a:lstStyle/>
        <a:p>
          <a:pPr rtl="0"/>
          <a:r>
            <a:rPr lang="en-US" sz="2000" dirty="0">
              <a:solidFill>
                <a:schemeClr val="tx1"/>
              </a:solidFill>
            </a:rPr>
            <a:t>Ocean Sciences Meeting (workshop and session)</a:t>
          </a:r>
        </a:p>
        <a:p>
          <a:pPr rtl="0"/>
          <a:r>
            <a:rPr lang="en-US" sz="2000" dirty="0">
              <a:solidFill>
                <a:schemeClr val="tx1"/>
              </a:solidFill>
            </a:rPr>
            <a:t>Feb 2024</a:t>
          </a:r>
        </a:p>
      </dgm:t>
    </dgm:pt>
    <dgm:pt modelId="{810F3610-A8C7-9F46-9898-796E0BD6E39D}" type="parTrans" cxnId="{570AA7F8-FCE5-9E43-916C-461C30B02C54}">
      <dgm:prSet/>
      <dgm:spPr/>
      <dgm:t>
        <a:bodyPr/>
        <a:lstStyle/>
        <a:p>
          <a:endParaRPr lang="en-US"/>
        </a:p>
      </dgm:t>
    </dgm:pt>
    <dgm:pt modelId="{35787EE3-8376-754E-BC76-57283E40447C}" type="sibTrans" cxnId="{570AA7F8-FCE5-9E43-916C-461C30B02C54}">
      <dgm:prSet/>
      <dgm:spPr/>
      <dgm:t>
        <a:bodyPr/>
        <a:lstStyle/>
        <a:p>
          <a:endParaRPr lang="en-US"/>
        </a:p>
      </dgm:t>
    </dgm:pt>
    <dgm:pt modelId="{7B480D76-4F43-1449-8512-1D3E06CC1942}">
      <dgm:prSet/>
      <dgm:spPr/>
      <dgm:t>
        <a:bodyPr/>
        <a:lstStyle/>
        <a:p>
          <a:pPr rtl="0"/>
          <a:r>
            <a:rPr lang="en-US" dirty="0">
              <a:solidFill>
                <a:schemeClr val="tx1"/>
              </a:solidFill>
            </a:rPr>
            <a:t>Needs assessment and development workshop</a:t>
          </a:r>
        </a:p>
        <a:p>
          <a:pPr rtl="0"/>
          <a:r>
            <a:rPr lang="en-US" dirty="0">
              <a:solidFill>
                <a:schemeClr val="tx1"/>
              </a:solidFill>
            </a:rPr>
            <a:t>Spring 2024</a:t>
          </a:r>
        </a:p>
      </dgm:t>
    </dgm:pt>
    <dgm:pt modelId="{68BDBA26-C7AB-3D44-B544-1DC867EF122F}" type="parTrans" cxnId="{A91DCEA4-87F6-CF4F-AF77-13C36DF51286}">
      <dgm:prSet/>
      <dgm:spPr/>
      <dgm:t>
        <a:bodyPr/>
        <a:lstStyle/>
        <a:p>
          <a:endParaRPr lang="en-US"/>
        </a:p>
      </dgm:t>
    </dgm:pt>
    <dgm:pt modelId="{856BBAC2-0D18-AC4A-997D-40F926199600}" type="sibTrans" cxnId="{A91DCEA4-87F6-CF4F-AF77-13C36DF51286}">
      <dgm:prSet/>
      <dgm:spPr/>
      <dgm:t>
        <a:bodyPr/>
        <a:lstStyle/>
        <a:p>
          <a:endParaRPr lang="en-US"/>
        </a:p>
      </dgm:t>
    </dgm:pt>
    <dgm:pt modelId="{A0073173-87E0-C844-9E54-47F6E0ACCE51}">
      <dgm:prSet/>
      <dgm:spPr/>
      <dgm:t>
        <a:bodyPr/>
        <a:lstStyle/>
        <a:p>
          <a:pPr rtl="0"/>
          <a:r>
            <a:rPr lang="en-US" dirty="0">
              <a:solidFill>
                <a:schemeClr val="tx1"/>
              </a:solidFill>
            </a:rPr>
            <a:t>Development workshop (python applications)</a:t>
          </a:r>
        </a:p>
        <a:p>
          <a:pPr rtl="0"/>
          <a:r>
            <a:rPr lang="en-US" dirty="0">
              <a:solidFill>
                <a:schemeClr val="tx1"/>
              </a:solidFill>
            </a:rPr>
            <a:t>Spring 2025 </a:t>
          </a:r>
        </a:p>
      </dgm:t>
    </dgm:pt>
    <dgm:pt modelId="{BB4BBF1D-CF66-284C-8D34-ACB1024B493B}" type="parTrans" cxnId="{563742A1-286F-9143-8744-790F564A786C}">
      <dgm:prSet/>
      <dgm:spPr/>
      <dgm:t>
        <a:bodyPr/>
        <a:lstStyle/>
        <a:p>
          <a:endParaRPr lang="en-US"/>
        </a:p>
      </dgm:t>
    </dgm:pt>
    <dgm:pt modelId="{AF14375B-E9E4-D448-8ACC-B268F0D595E6}" type="sibTrans" cxnId="{563742A1-286F-9143-8744-790F564A786C}">
      <dgm:prSet/>
      <dgm:spPr/>
      <dgm:t>
        <a:bodyPr/>
        <a:lstStyle/>
        <a:p>
          <a:endParaRPr lang="en-US"/>
        </a:p>
      </dgm:t>
    </dgm:pt>
    <dgm:pt modelId="{AA89923D-A4C3-714D-A35B-DB8EA8E7A6DC}">
      <dgm:prSet/>
      <dgm:spPr/>
      <dgm:t>
        <a:bodyPr/>
        <a:lstStyle/>
        <a:p>
          <a:pPr rtl="0"/>
          <a:r>
            <a:rPr lang="en-US" dirty="0">
              <a:solidFill>
                <a:schemeClr val="tx1"/>
              </a:solidFill>
            </a:rPr>
            <a:t>Mini One Day workshops at strategic conferences and meetings (on-going)</a:t>
          </a:r>
        </a:p>
      </dgm:t>
    </dgm:pt>
    <dgm:pt modelId="{74F14997-7381-1B40-8D22-E8206C8633D9}" type="parTrans" cxnId="{4F1EE5C3-D758-8649-A14C-61DD445FDBE6}">
      <dgm:prSet/>
      <dgm:spPr/>
      <dgm:t>
        <a:bodyPr/>
        <a:lstStyle/>
        <a:p>
          <a:endParaRPr lang="en-US"/>
        </a:p>
      </dgm:t>
    </dgm:pt>
    <dgm:pt modelId="{EC71EEDD-8B2C-5E41-9087-B15293E85D3F}" type="sibTrans" cxnId="{4F1EE5C3-D758-8649-A14C-61DD445FDBE6}">
      <dgm:prSet/>
      <dgm:spPr/>
      <dgm:t>
        <a:bodyPr/>
        <a:lstStyle/>
        <a:p>
          <a:endParaRPr lang="en-US"/>
        </a:p>
      </dgm:t>
    </dgm:pt>
    <dgm:pt modelId="{7FD751AC-4DEC-CF4E-BADE-E16C793B2C15}" type="pres">
      <dgm:prSet presAssocID="{8FA37B6B-797C-2B42-BB60-CD94B374B734}" presName="CompostProcess" presStyleCnt="0">
        <dgm:presLayoutVars>
          <dgm:dir/>
          <dgm:resizeHandles val="exact"/>
        </dgm:presLayoutVars>
      </dgm:prSet>
      <dgm:spPr/>
    </dgm:pt>
    <dgm:pt modelId="{D98EDFD5-51D2-8C47-B17C-45BEBA24A59C}" type="pres">
      <dgm:prSet presAssocID="{8FA37B6B-797C-2B42-BB60-CD94B374B734}" presName="arrow" presStyleLbl="bgShp" presStyleIdx="0" presStyleCnt="1" custLinFactNeighborX="15682" custLinFactNeighborY="-375"/>
      <dgm:spPr>
        <a:solidFill>
          <a:schemeClr val="tx1"/>
        </a:solidFill>
      </dgm:spPr>
    </dgm:pt>
    <dgm:pt modelId="{CC1FA69D-1874-2B4E-A53D-B76F52F2B5F1}" type="pres">
      <dgm:prSet presAssocID="{8FA37B6B-797C-2B42-BB60-CD94B374B734}" presName="linearProcess" presStyleCnt="0"/>
      <dgm:spPr/>
    </dgm:pt>
    <dgm:pt modelId="{FA6F12B0-87A7-7D43-90B6-1238451C7E31}" type="pres">
      <dgm:prSet presAssocID="{91BF97C4-5672-F445-8EC0-D341FEED6B3D}" presName="textNode" presStyleLbl="node1" presStyleIdx="0" presStyleCnt="5">
        <dgm:presLayoutVars>
          <dgm:bulletEnabled val="1"/>
        </dgm:presLayoutVars>
      </dgm:prSet>
      <dgm:spPr/>
    </dgm:pt>
    <dgm:pt modelId="{948A763A-578F-C14F-9B73-B87C65D2A468}" type="pres">
      <dgm:prSet presAssocID="{7C8A2169-3582-504B-A19E-6D3EDF788017}" presName="sibTrans" presStyleCnt="0"/>
      <dgm:spPr/>
    </dgm:pt>
    <dgm:pt modelId="{F332B7D3-5C93-594C-8D9F-281FDF22FE8D}" type="pres">
      <dgm:prSet presAssocID="{FAA2D2A5-2980-F743-9F30-9A92CE16C952}" presName="textNode" presStyleLbl="node1" presStyleIdx="1" presStyleCnt="5" custScaleX="108454">
        <dgm:presLayoutVars>
          <dgm:bulletEnabled val="1"/>
        </dgm:presLayoutVars>
      </dgm:prSet>
      <dgm:spPr/>
    </dgm:pt>
    <dgm:pt modelId="{36BE0DFA-EB98-FB42-AB8D-BF5DD3422716}" type="pres">
      <dgm:prSet presAssocID="{35787EE3-8376-754E-BC76-57283E40447C}" presName="sibTrans" presStyleCnt="0"/>
      <dgm:spPr/>
    </dgm:pt>
    <dgm:pt modelId="{50842787-D839-F748-80DD-77D14FC7E564}" type="pres">
      <dgm:prSet presAssocID="{AA89923D-A4C3-714D-A35B-DB8EA8E7A6DC}" presName="textNode" presStyleLbl="node1" presStyleIdx="2" presStyleCnt="5" custScaleX="108454">
        <dgm:presLayoutVars>
          <dgm:bulletEnabled val="1"/>
        </dgm:presLayoutVars>
      </dgm:prSet>
      <dgm:spPr/>
    </dgm:pt>
    <dgm:pt modelId="{79055413-4A1D-EC40-8EA6-44A939367552}" type="pres">
      <dgm:prSet presAssocID="{EC71EEDD-8B2C-5E41-9087-B15293E85D3F}" presName="sibTrans" presStyleCnt="0"/>
      <dgm:spPr/>
    </dgm:pt>
    <dgm:pt modelId="{8D02FACB-52F9-6946-98AB-D6693927EF0F}" type="pres">
      <dgm:prSet presAssocID="{7B480D76-4F43-1449-8512-1D3E06CC1942}" presName="textNode" presStyleLbl="node1" presStyleIdx="3" presStyleCnt="5">
        <dgm:presLayoutVars>
          <dgm:bulletEnabled val="1"/>
        </dgm:presLayoutVars>
      </dgm:prSet>
      <dgm:spPr/>
    </dgm:pt>
    <dgm:pt modelId="{232B4E0B-9C09-4F43-9C86-8D7A96269ACB}" type="pres">
      <dgm:prSet presAssocID="{856BBAC2-0D18-AC4A-997D-40F926199600}" presName="sibTrans" presStyleCnt="0"/>
      <dgm:spPr/>
    </dgm:pt>
    <dgm:pt modelId="{0BE49561-4D22-DC4F-B7BD-8F0017E90307}" type="pres">
      <dgm:prSet presAssocID="{A0073173-87E0-C844-9E54-47F6E0ACCE51}" presName="textNode" presStyleLbl="node1" presStyleIdx="4" presStyleCnt="5" custLinFactNeighborX="4161" custLinFactNeighborY="356">
        <dgm:presLayoutVars>
          <dgm:bulletEnabled val="1"/>
        </dgm:presLayoutVars>
      </dgm:prSet>
      <dgm:spPr/>
    </dgm:pt>
  </dgm:ptLst>
  <dgm:cxnLst>
    <dgm:cxn modelId="{DDA7C24B-2900-524D-9003-364FCD86DF01}" type="presOf" srcId="{AA89923D-A4C3-714D-A35B-DB8EA8E7A6DC}" destId="{50842787-D839-F748-80DD-77D14FC7E564}" srcOrd="0" destOrd="0" presId="urn:microsoft.com/office/officeart/2005/8/layout/hProcess9"/>
    <dgm:cxn modelId="{B03C084F-2A8C-5F43-9EAF-D2D9E8BDDDD4}" srcId="{8FA37B6B-797C-2B42-BB60-CD94B374B734}" destId="{91BF97C4-5672-F445-8EC0-D341FEED6B3D}" srcOrd="0" destOrd="0" parTransId="{A9A8A191-9395-9C41-8010-DD56F1B9C5BF}" sibTransId="{7C8A2169-3582-504B-A19E-6D3EDF788017}"/>
    <dgm:cxn modelId="{B29F8F6F-8846-C744-82B5-9FFBF4121748}" type="presOf" srcId="{A0073173-87E0-C844-9E54-47F6E0ACCE51}" destId="{0BE49561-4D22-DC4F-B7BD-8F0017E90307}" srcOrd="0" destOrd="0" presId="urn:microsoft.com/office/officeart/2005/8/layout/hProcess9"/>
    <dgm:cxn modelId="{563742A1-286F-9143-8744-790F564A786C}" srcId="{8FA37B6B-797C-2B42-BB60-CD94B374B734}" destId="{A0073173-87E0-C844-9E54-47F6E0ACCE51}" srcOrd="4" destOrd="0" parTransId="{BB4BBF1D-CF66-284C-8D34-ACB1024B493B}" sibTransId="{AF14375B-E9E4-D448-8ACC-B268F0D595E6}"/>
    <dgm:cxn modelId="{A91DCEA4-87F6-CF4F-AF77-13C36DF51286}" srcId="{8FA37B6B-797C-2B42-BB60-CD94B374B734}" destId="{7B480D76-4F43-1449-8512-1D3E06CC1942}" srcOrd="3" destOrd="0" parTransId="{68BDBA26-C7AB-3D44-B544-1DC867EF122F}" sibTransId="{856BBAC2-0D18-AC4A-997D-40F926199600}"/>
    <dgm:cxn modelId="{3B5DB2AE-2BAE-CA4B-BE68-535E6A96FA33}" type="presOf" srcId="{8FA37B6B-797C-2B42-BB60-CD94B374B734}" destId="{7FD751AC-4DEC-CF4E-BADE-E16C793B2C15}" srcOrd="0" destOrd="0" presId="urn:microsoft.com/office/officeart/2005/8/layout/hProcess9"/>
    <dgm:cxn modelId="{4F1EE5C3-D758-8649-A14C-61DD445FDBE6}" srcId="{8FA37B6B-797C-2B42-BB60-CD94B374B734}" destId="{AA89923D-A4C3-714D-A35B-DB8EA8E7A6DC}" srcOrd="2" destOrd="0" parTransId="{74F14997-7381-1B40-8D22-E8206C8633D9}" sibTransId="{EC71EEDD-8B2C-5E41-9087-B15293E85D3F}"/>
    <dgm:cxn modelId="{3275BDF4-1128-5A43-B1B9-C2FE043B7E69}" type="presOf" srcId="{FAA2D2A5-2980-F743-9F30-9A92CE16C952}" destId="{F332B7D3-5C93-594C-8D9F-281FDF22FE8D}" srcOrd="0" destOrd="0" presId="urn:microsoft.com/office/officeart/2005/8/layout/hProcess9"/>
    <dgm:cxn modelId="{570AA7F8-FCE5-9E43-916C-461C30B02C54}" srcId="{8FA37B6B-797C-2B42-BB60-CD94B374B734}" destId="{FAA2D2A5-2980-F743-9F30-9A92CE16C952}" srcOrd="1" destOrd="0" parTransId="{810F3610-A8C7-9F46-9898-796E0BD6E39D}" sibTransId="{35787EE3-8376-754E-BC76-57283E40447C}"/>
    <dgm:cxn modelId="{76642FFA-8D69-1642-A5C9-347DEBDC79CB}" type="presOf" srcId="{91BF97C4-5672-F445-8EC0-D341FEED6B3D}" destId="{FA6F12B0-87A7-7D43-90B6-1238451C7E31}" srcOrd="0" destOrd="0" presId="urn:microsoft.com/office/officeart/2005/8/layout/hProcess9"/>
    <dgm:cxn modelId="{4831C8FD-3984-6C40-B7EB-CAFF37BE0159}" type="presOf" srcId="{7B480D76-4F43-1449-8512-1D3E06CC1942}" destId="{8D02FACB-52F9-6946-98AB-D6693927EF0F}" srcOrd="0" destOrd="0" presId="urn:microsoft.com/office/officeart/2005/8/layout/hProcess9"/>
    <dgm:cxn modelId="{94D15F8F-0F6E-5740-B2FD-F8D7F7EBC43D}" type="presParOf" srcId="{7FD751AC-4DEC-CF4E-BADE-E16C793B2C15}" destId="{D98EDFD5-51D2-8C47-B17C-45BEBA24A59C}" srcOrd="0" destOrd="0" presId="urn:microsoft.com/office/officeart/2005/8/layout/hProcess9"/>
    <dgm:cxn modelId="{99ED17E7-F762-AE48-B776-D61AF8295AC4}" type="presParOf" srcId="{7FD751AC-4DEC-CF4E-BADE-E16C793B2C15}" destId="{CC1FA69D-1874-2B4E-A53D-B76F52F2B5F1}" srcOrd="1" destOrd="0" presId="urn:microsoft.com/office/officeart/2005/8/layout/hProcess9"/>
    <dgm:cxn modelId="{4DB89771-244B-7B4D-9B2B-73E37C4C888F}" type="presParOf" srcId="{CC1FA69D-1874-2B4E-A53D-B76F52F2B5F1}" destId="{FA6F12B0-87A7-7D43-90B6-1238451C7E31}" srcOrd="0" destOrd="0" presId="urn:microsoft.com/office/officeart/2005/8/layout/hProcess9"/>
    <dgm:cxn modelId="{312D2A89-8A0B-4347-868E-7BDEFD97D7A7}" type="presParOf" srcId="{CC1FA69D-1874-2B4E-A53D-B76F52F2B5F1}" destId="{948A763A-578F-C14F-9B73-B87C65D2A468}" srcOrd="1" destOrd="0" presId="urn:microsoft.com/office/officeart/2005/8/layout/hProcess9"/>
    <dgm:cxn modelId="{4DEF7DF5-5B67-1546-A7A1-8D1D0FDD76E3}" type="presParOf" srcId="{CC1FA69D-1874-2B4E-A53D-B76F52F2B5F1}" destId="{F332B7D3-5C93-594C-8D9F-281FDF22FE8D}" srcOrd="2" destOrd="0" presId="urn:microsoft.com/office/officeart/2005/8/layout/hProcess9"/>
    <dgm:cxn modelId="{FBEA294D-7398-0843-B294-DA0D0F45ECBD}" type="presParOf" srcId="{CC1FA69D-1874-2B4E-A53D-B76F52F2B5F1}" destId="{36BE0DFA-EB98-FB42-AB8D-BF5DD3422716}" srcOrd="3" destOrd="0" presId="urn:microsoft.com/office/officeart/2005/8/layout/hProcess9"/>
    <dgm:cxn modelId="{2D5F8B73-F655-EB44-B8FC-3E16CD866F46}" type="presParOf" srcId="{CC1FA69D-1874-2B4E-A53D-B76F52F2B5F1}" destId="{50842787-D839-F748-80DD-77D14FC7E564}" srcOrd="4" destOrd="0" presId="urn:microsoft.com/office/officeart/2005/8/layout/hProcess9"/>
    <dgm:cxn modelId="{6901E339-23DD-164C-8B76-31D6ECE05A62}" type="presParOf" srcId="{CC1FA69D-1874-2B4E-A53D-B76F52F2B5F1}" destId="{79055413-4A1D-EC40-8EA6-44A939367552}" srcOrd="5" destOrd="0" presId="urn:microsoft.com/office/officeart/2005/8/layout/hProcess9"/>
    <dgm:cxn modelId="{E1DF1E3F-E6D7-6F4A-A667-83C6AEE421BF}" type="presParOf" srcId="{CC1FA69D-1874-2B4E-A53D-B76F52F2B5F1}" destId="{8D02FACB-52F9-6946-98AB-D6693927EF0F}" srcOrd="6" destOrd="0" presId="urn:microsoft.com/office/officeart/2005/8/layout/hProcess9"/>
    <dgm:cxn modelId="{8F8CB279-80F9-E342-BF53-52E255E6A9B7}" type="presParOf" srcId="{CC1FA69D-1874-2B4E-A53D-B76F52F2B5F1}" destId="{232B4E0B-9C09-4F43-9C86-8D7A96269ACB}" srcOrd="7" destOrd="0" presId="urn:microsoft.com/office/officeart/2005/8/layout/hProcess9"/>
    <dgm:cxn modelId="{4D5C47B1-6FB0-6848-8325-A71542725BCB}" type="presParOf" srcId="{CC1FA69D-1874-2B4E-A53D-B76F52F2B5F1}" destId="{0BE49561-4D22-DC4F-B7BD-8F0017E90307}"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EDFD5-51D2-8C47-B17C-45BEBA24A59C}">
      <dsp:nvSpPr>
        <dsp:cNvPr id="0" name=""/>
        <dsp:cNvSpPr/>
      </dsp:nvSpPr>
      <dsp:spPr>
        <a:xfrm>
          <a:off x="1628089" y="0"/>
          <a:ext cx="9225838" cy="4590117"/>
        </a:xfrm>
        <a:prstGeom prst="rightArrow">
          <a:avLst/>
        </a:prstGeom>
        <a:solidFill>
          <a:schemeClr val="tx1"/>
        </a:solidFill>
        <a:ln>
          <a:noFill/>
        </a:ln>
        <a:effectLst/>
      </dsp:spPr>
      <dsp:style>
        <a:lnRef idx="0">
          <a:scrgbClr r="0" g="0" b="0"/>
        </a:lnRef>
        <a:fillRef idx="1">
          <a:scrgbClr r="0" g="0" b="0"/>
        </a:fillRef>
        <a:effectRef idx="2">
          <a:scrgbClr r="0" g="0" b="0"/>
        </a:effectRef>
        <a:fontRef idx="minor"/>
      </dsp:style>
    </dsp:sp>
    <dsp:sp modelId="{FA6F12B0-87A7-7D43-90B6-1238451C7E31}">
      <dsp:nvSpPr>
        <dsp:cNvPr id="0" name=""/>
        <dsp:cNvSpPr/>
      </dsp:nvSpPr>
      <dsp:spPr>
        <a:xfrm>
          <a:off x="6308" y="1377035"/>
          <a:ext cx="2019212" cy="183604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chemeClr val="tx1"/>
              </a:solidFill>
            </a:rPr>
            <a:t>Refresh and Build Database (now!)</a:t>
          </a:r>
        </a:p>
      </dsp:txBody>
      <dsp:txXfrm>
        <a:off x="95936" y="1466663"/>
        <a:ext cx="1839956" cy="1656790"/>
      </dsp:txXfrm>
    </dsp:sp>
    <dsp:sp modelId="{F332B7D3-5C93-594C-8D9F-281FDF22FE8D}">
      <dsp:nvSpPr>
        <dsp:cNvPr id="0" name=""/>
        <dsp:cNvSpPr/>
      </dsp:nvSpPr>
      <dsp:spPr>
        <a:xfrm>
          <a:off x="2126480" y="1377035"/>
          <a:ext cx="2189916" cy="183604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chemeClr val="tx1"/>
              </a:solidFill>
            </a:rPr>
            <a:t>Ocean Sciences Meeting (workshop and session)</a:t>
          </a:r>
        </a:p>
        <a:p>
          <a:pPr marL="0" lvl="0" indent="0" algn="ctr" defTabSz="889000" rtl="0">
            <a:lnSpc>
              <a:spcPct val="90000"/>
            </a:lnSpc>
            <a:spcBef>
              <a:spcPct val="0"/>
            </a:spcBef>
            <a:spcAft>
              <a:spcPct val="35000"/>
            </a:spcAft>
            <a:buNone/>
          </a:pPr>
          <a:r>
            <a:rPr lang="en-US" sz="2000" kern="1200" dirty="0">
              <a:solidFill>
                <a:schemeClr val="tx1"/>
              </a:solidFill>
            </a:rPr>
            <a:t>Feb 2024</a:t>
          </a:r>
        </a:p>
      </dsp:txBody>
      <dsp:txXfrm>
        <a:off x="2216108" y="1466663"/>
        <a:ext cx="2010660" cy="1656790"/>
      </dsp:txXfrm>
    </dsp:sp>
    <dsp:sp modelId="{50842787-D839-F748-80DD-77D14FC7E564}">
      <dsp:nvSpPr>
        <dsp:cNvPr id="0" name=""/>
        <dsp:cNvSpPr/>
      </dsp:nvSpPr>
      <dsp:spPr>
        <a:xfrm>
          <a:off x="4417357" y="1377035"/>
          <a:ext cx="2189916" cy="1836046"/>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rPr>
            <a:t>Mini One Day workshops at strategic conferences and meetings (on-going)</a:t>
          </a:r>
        </a:p>
      </dsp:txBody>
      <dsp:txXfrm>
        <a:off x="4506985" y="1466663"/>
        <a:ext cx="2010660" cy="1656790"/>
      </dsp:txXfrm>
    </dsp:sp>
    <dsp:sp modelId="{8D02FACB-52F9-6946-98AB-D6693927EF0F}">
      <dsp:nvSpPr>
        <dsp:cNvPr id="0" name=""/>
        <dsp:cNvSpPr/>
      </dsp:nvSpPr>
      <dsp:spPr>
        <a:xfrm>
          <a:off x="6708234" y="1377035"/>
          <a:ext cx="2019212" cy="183604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rPr>
            <a:t>Needs assessment and development workshop</a:t>
          </a:r>
        </a:p>
        <a:p>
          <a:pPr marL="0" lvl="0" indent="0" algn="ctr" defTabSz="800100" rtl="0">
            <a:lnSpc>
              <a:spcPct val="90000"/>
            </a:lnSpc>
            <a:spcBef>
              <a:spcPct val="0"/>
            </a:spcBef>
            <a:spcAft>
              <a:spcPct val="35000"/>
            </a:spcAft>
            <a:buNone/>
          </a:pPr>
          <a:r>
            <a:rPr lang="en-US" sz="1800" kern="1200" dirty="0">
              <a:solidFill>
                <a:schemeClr val="tx1"/>
              </a:solidFill>
            </a:rPr>
            <a:t>Spring 2024</a:t>
          </a:r>
        </a:p>
      </dsp:txBody>
      <dsp:txXfrm>
        <a:off x="6797862" y="1466663"/>
        <a:ext cx="1839956" cy="1656790"/>
      </dsp:txXfrm>
    </dsp:sp>
    <dsp:sp modelId="{0BE49561-4D22-DC4F-B7BD-8F0017E90307}">
      <dsp:nvSpPr>
        <dsp:cNvPr id="0" name=""/>
        <dsp:cNvSpPr/>
      </dsp:nvSpPr>
      <dsp:spPr>
        <a:xfrm>
          <a:off x="8832608" y="1383571"/>
          <a:ext cx="2019212" cy="1836046"/>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rPr>
            <a:t>Development workshop (python applications)</a:t>
          </a:r>
        </a:p>
        <a:p>
          <a:pPr marL="0" lvl="0" indent="0" algn="ctr" defTabSz="800100" rtl="0">
            <a:lnSpc>
              <a:spcPct val="90000"/>
            </a:lnSpc>
            <a:spcBef>
              <a:spcPct val="0"/>
            </a:spcBef>
            <a:spcAft>
              <a:spcPct val="35000"/>
            </a:spcAft>
            <a:buNone/>
          </a:pPr>
          <a:r>
            <a:rPr lang="en-US" sz="1800" kern="1200" dirty="0">
              <a:solidFill>
                <a:schemeClr val="tx1"/>
              </a:solidFill>
            </a:rPr>
            <a:t>Spring 2025 </a:t>
          </a:r>
        </a:p>
      </dsp:txBody>
      <dsp:txXfrm>
        <a:off x="8922236" y="1473199"/>
        <a:ext cx="1839956" cy="165679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4F6B13-5834-F44B-87BD-AE6900766A5F}" type="datetimeFigureOut">
              <a:rPr lang="en-US" smtClean="0"/>
              <a:t>2/22/24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E35B28-77C5-9242-B518-7F2EBA0F1B74}" type="slidenum">
              <a:rPr lang="en-US" smtClean="0"/>
              <a:t>‹#›</a:t>
            </a:fld>
            <a:endParaRPr lang="en-US"/>
          </a:p>
        </p:txBody>
      </p:sp>
    </p:spTree>
    <p:extLst>
      <p:ext uri="{BB962C8B-B14F-4D97-AF65-F5344CB8AC3E}">
        <p14:creationId xmlns:p14="http://schemas.microsoft.com/office/powerpoint/2010/main" val="20290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880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E35B28-77C5-9242-B518-7F2EBA0F1B74}" type="slidenum">
              <a:rPr lang="en-US" smtClean="0"/>
              <a:t>13</a:t>
            </a:fld>
            <a:endParaRPr lang="en-US"/>
          </a:p>
        </p:txBody>
      </p:sp>
    </p:spTree>
    <p:extLst>
      <p:ext uri="{BB962C8B-B14F-4D97-AF65-F5344CB8AC3E}">
        <p14:creationId xmlns:p14="http://schemas.microsoft.com/office/powerpoint/2010/main" val="3413947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E35B28-77C5-9242-B518-7F2EBA0F1B74}" type="slidenum">
              <a:rPr lang="en-US" smtClean="0"/>
              <a:t>14</a:t>
            </a:fld>
            <a:endParaRPr lang="en-US"/>
          </a:p>
        </p:txBody>
      </p:sp>
    </p:spTree>
    <p:extLst>
      <p:ext uri="{BB962C8B-B14F-4D97-AF65-F5344CB8AC3E}">
        <p14:creationId xmlns:p14="http://schemas.microsoft.com/office/powerpoint/2010/main" val="430041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771b41b17_0_1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
        <p:nvSpPr>
          <p:cNvPr id="264" name="Google Shape;264;ge771b41b17_0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more about the survey instrument </a:t>
            </a:r>
          </a:p>
        </p:txBody>
      </p:sp>
      <p:sp>
        <p:nvSpPr>
          <p:cNvPr id="4" name="Slide Number Placeholder 3"/>
          <p:cNvSpPr>
            <a:spLocks noGrp="1"/>
          </p:cNvSpPr>
          <p:nvPr>
            <p:ph type="sldNum" sz="quarter" idx="5"/>
          </p:nvPr>
        </p:nvSpPr>
        <p:spPr/>
        <p:txBody>
          <a:bodyPr/>
          <a:lstStyle/>
          <a:p>
            <a:fld id="{38E35B28-77C5-9242-B518-7F2EBA0F1B74}" type="slidenum">
              <a:rPr lang="en-US" smtClean="0"/>
              <a:t>16</a:t>
            </a:fld>
            <a:endParaRPr lang="en-US"/>
          </a:p>
        </p:txBody>
      </p:sp>
    </p:spTree>
    <p:extLst>
      <p:ext uri="{BB962C8B-B14F-4D97-AF65-F5344CB8AC3E}">
        <p14:creationId xmlns:p14="http://schemas.microsoft.com/office/powerpoint/2010/main" val="3831983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labs project was funded in 2018 - </a:t>
            </a:r>
          </a:p>
          <a:p>
            <a:r>
              <a:rPr lang="en-US" dirty="0"/>
              <a:t>Our key goals were to build a Community of Practice for professors teaching undergraduate students – our focus was on exploring how we can use OOI data to teaching to improve data literacy skills and understanding of basic oceanographic themes and concepts.  Our objective was to make OOI data more accessible to professors and students.  It can be thought of a pilot study to explore data skills building through the use of real world data from the OOI.</a:t>
            </a:r>
          </a:p>
        </p:txBody>
      </p:sp>
      <p:sp>
        <p:nvSpPr>
          <p:cNvPr id="4" name="Slide Number Placeholder 3"/>
          <p:cNvSpPr>
            <a:spLocks noGrp="1"/>
          </p:cNvSpPr>
          <p:nvPr>
            <p:ph type="sldNum" sz="quarter" idx="5"/>
          </p:nvPr>
        </p:nvSpPr>
        <p:spPr/>
        <p:txBody>
          <a:bodyPr/>
          <a:lstStyle/>
          <a:p>
            <a:fld id="{38E35B28-77C5-9242-B518-7F2EBA0F1B74}" type="slidenum">
              <a:rPr lang="en-US" smtClean="0"/>
              <a:t>2</a:t>
            </a:fld>
            <a:endParaRPr lang="en-US"/>
          </a:p>
        </p:txBody>
      </p:sp>
    </p:spTree>
    <p:extLst>
      <p:ext uri="{BB962C8B-B14F-4D97-AF65-F5344CB8AC3E}">
        <p14:creationId xmlns:p14="http://schemas.microsoft.com/office/powerpoint/2010/main" val="153712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removed the QR code from this slide since participants won’t explore until after the lightning talks</a:t>
            </a:r>
            <a:endParaRPr/>
          </a:p>
        </p:txBody>
      </p:sp>
      <p:sp>
        <p:nvSpPr>
          <p:cNvPr id="283" name="Google Shape;28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chemeClr val="dk1"/>
              </a:buClr>
              <a:buSzPts val="300"/>
              <a:buFont typeface="Calibri"/>
              <a:buNone/>
              <a:tabLst/>
              <a:defRPr/>
            </a:pPr>
            <a:r>
              <a:rPr lang="en-US" dirty="0"/>
              <a:t>One of the un- intended project activities  was our Data Lab Manual the idea came from a participant – Sid Mitra  from at the time, Eastern Carolina University – now the Associate Dean of Academic Affairs at VIMS.  We empowered a team pictured here to develop an open source lab manual that features the data explorations developed as part of the Data Labs project. </a:t>
            </a:r>
          </a:p>
          <a:p>
            <a:pPr marL="0" marR="0" lvl="0" indent="0" algn="l" rtl="0">
              <a:spcBef>
                <a:spcPts val="0"/>
              </a:spcBef>
              <a:spcAft>
                <a:spcPts val="0"/>
              </a:spcAft>
              <a:buClr>
                <a:schemeClr val="dk1"/>
              </a:buClr>
              <a:buSzPts val="300"/>
              <a:buFont typeface="Calibri"/>
              <a:buNone/>
            </a:pPr>
            <a:endParaRPr lang="en-US" sz="1200" b="0" i="0" u="none" strike="noStrike" cap="none" dirty="0">
              <a:solidFill>
                <a:schemeClr val="dk1"/>
              </a:solidFill>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chemeClr val="dk1"/>
              </a:buClr>
              <a:buSzPts val="300"/>
              <a:buFont typeface="Calibri"/>
              <a:buNone/>
              <a:tabLst/>
              <a:defRPr/>
            </a:pPr>
            <a:r>
              <a:rPr lang="en-US" dirty="0"/>
              <a:t>These are full developed lessons and interactive quizzes that help engage undergraduate students in oceanographic concepts with data sets from the OOI. </a:t>
            </a:r>
          </a:p>
          <a:p>
            <a:pPr marL="0" marR="0" lvl="0" indent="0" algn="l" rtl="0">
              <a:spcBef>
                <a:spcPts val="0"/>
              </a:spcBef>
              <a:spcAft>
                <a:spcPts val="0"/>
              </a:spcAft>
              <a:buClr>
                <a:schemeClr val="dk1"/>
              </a:buClr>
              <a:buSzPts val="300"/>
              <a:buFont typeface="Calibri"/>
              <a:buNone/>
            </a:pPr>
            <a:endParaRPr lang="en-US" sz="1200" b="0" i="0" u="none" strike="noStrike" cap="none" dirty="0">
              <a:solidFill>
                <a:srgbClr val="FF0000"/>
              </a:solidFill>
              <a:latin typeface="Trebuchet MS"/>
              <a:ea typeface="Trebuchet MS"/>
              <a:cs typeface="Trebuchet MS"/>
              <a:sym typeface="Trebuchet MS"/>
            </a:endParaRPr>
          </a:p>
        </p:txBody>
      </p:sp>
      <p:sp>
        <p:nvSpPr>
          <p:cNvPr id="442" name="Google Shape;44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22: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latin typeface="Trebuchet MS"/>
              <a:ea typeface="Trebuchet MS"/>
              <a:cs typeface="Trebuchet MS"/>
              <a:sym typeface="Trebuchet MS"/>
            </a:endParaRPr>
          </a:p>
        </p:txBody>
      </p:sp>
      <p:sp>
        <p:nvSpPr>
          <p:cNvPr id="459" name="Google Shape;459;p22: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rPr>
              <a:t>7</a:t>
            </a:fld>
            <a:endParaRPr sz="1200" b="0" i="0" u="none" strike="noStrike" cap="none">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8338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Lab Manual became a boundary object that everyone could feel like they helped to create collectively and for the greater good of the community.  From that work – we truly started to build a COP.  Those who started as newcomers on the periphery of the community are now </a:t>
            </a:r>
            <a:r>
              <a:rPr lang="en-US" dirty="0" err="1"/>
              <a:t>CoPIs</a:t>
            </a:r>
            <a:r>
              <a:rPr lang="en-US" dirty="0"/>
              <a:t> on the new project! </a:t>
            </a:r>
          </a:p>
        </p:txBody>
      </p:sp>
      <p:sp>
        <p:nvSpPr>
          <p:cNvPr id="4" name="Slide Number Placeholder 3"/>
          <p:cNvSpPr>
            <a:spLocks noGrp="1"/>
          </p:cNvSpPr>
          <p:nvPr>
            <p:ph type="sldNum" sz="quarter" idx="5"/>
          </p:nvPr>
        </p:nvSpPr>
        <p:spPr/>
        <p:txBody>
          <a:bodyPr/>
          <a:lstStyle/>
          <a:p>
            <a:fld id="{38E35B28-77C5-9242-B518-7F2EBA0F1B74}" type="slidenum">
              <a:rPr lang="en-US" smtClean="0"/>
              <a:t>9</a:t>
            </a:fld>
            <a:endParaRPr lang="en-US"/>
          </a:p>
        </p:txBody>
      </p:sp>
    </p:spTree>
    <p:extLst>
      <p:ext uri="{BB962C8B-B14F-4D97-AF65-F5344CB8AC3E}">
        <p14:creationId xmlns:p14="http://schemas.microsoft.com/office/powerpoint/2010/main" val="1456726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have time to review all these</a:t>
            </a:r>
            <a:r>
              <a:rPr lang="en-US" baseline="0" dirty="0"/>
              <a:t> results But wanted to share some of them – because scientists like data and this is our data.  SERC evaluated the project with a reach survey to all of our participants.  The purpose was to (1-4) we can focus today on 3</a:t>
            </a:r>
          </a:p>
          <a:p>
            <a:endParaRPr lang="en-US" baseline="0" dirty="0"/>
          </a:p>
        </p:txBody>
      </p:sp>
      <p:sp>
        <p:nvSpPr>
          <p:cNvPr id="4" name="Slide Number Placeholder 3"/>
          <p:cNvSpPr>
            <a:spLocks noGrp="1"/>
          </p:cNvSpPr>
          <p:nvPr>
            <p:ph type="sldNum" sz="quarter" idx="10"/>
          </p:nvPr>
        </p:nvSpPr>
        <p:spPr/>
        <p:txBody>
          <a:bodyPr/>
          <a:lstStyle/>
          <a:p>
            <a:fld id="{38E35B28-77C5-9242-B518-7F2EBA0F1B74}" type="slidenum">
              <a:rPr lang="en-US" smtClean="0"/>
              <a:t>10</a:t>
            </a:fld>
            <a:endParaRPr lang="en-US"/>
          </a:p>
        </p:txBody>
      </p:sp>
    </p:spTree>
    <p:extLst>
      <p:ext uri="{BB962C8B-B14F-4D97-AF65-F5344CB8AC3E}">
        <p14:creationId xmlns:p14="http://schemas.microsoft.com/office/powerpoint/2010/main" val="715330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Calibri" panose="020F0502020204030204" pitchFamily="34" charset="0"/>
                <a:cs typeface="Calibri" panose="020F0502020204030204" pitchFamily="34" charset="0"/>
              </a:rPr>
              <a:t>Comparison between 2020 and 2022 mean ratings of the degree to which participants’ involvement with the OOI Ocean Data Labs Project has influenced their teaching. When asked to report the degree to which their involvement in the Data Labs project influenced their teaching and perception of themselves as instructors, participants reported positive impacts in engagement and confidence in using authentic datasets as well as other areas including teaching, thinking about how students learn.  Means for all items &gt; 4 on a scale of 1 (strongly disagree) to 5 (strongly agree). </a:t>
            </a:r>
            <a:endParaRPr lang="en-US" sz="1800" dirty="0">
              <a:effectLst/>
              <a:latin typeface="Times New Roman" panose="02020603050405020304" pitchFamily="18" charset="0"/>
              <a:ea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Respondents, as a group, reported that involvement with the OOI Data Labs project had positive impacts on engagement and confidence in using authentic datasets as well as on other areas teaching (e.g., thinking about how students learn) with means for all items &gt; 3.70.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highest means emerged for two items tapping the degree to which respondents felt part of a community of educators interested in using OOI data in their teaching (mean = 4.20) and interested in changing how they teach to improve student outcomes (mean = 4.24).</a:t>
            </a:r>
          </a:p>
          <a:p>
            <a:endParaRPr lang="en-US" dirty="0"/>
          </a:p>
        </p:txBody>
      </p:sp>
      <p:sp>
        <p:nvSpPr>
          <p:cNvPr id="4" name="Slide Number Placeholder 3"/>
          <p:cNvSpPr>
            <a:spLocks noGrp="1"/>
          </p:cNvSpPr>
          <p:nvPr>
            <p:ph type="sldNum" sz="quarter" idx="10"/>
          </p:nvPr>
        </p:nvSpPr>
        <p:spPr/>
        <p:txBody>
          <a:bodyPr/>
          <a:lstStyle/>
          <a:p>
            <a:fld id="{38E35B28-77C5-9242-B518-7F2EBA0F1B74}" type="slidenum">
              <a:rPr lang="en-US" smtClean="0"/>
              <a:t>11</a:t>
            </a:fld>
            <a:endParaRPr lang="en-US"/>
          </a:p>
        </p:txBody>
      </p:sp>
    </p:spTree>
    <p:extLst>
      <p:ext uri="{BB962C8B-B14F-4D97-AF65-F5344CB8AC3E}">
        <p14:creationId xmlns:p14="http://schemas.microsoft.com/office/powerpoint/2010/main" val="2227176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p:cNvSpPr>
            <a:spLocks noGrp="1"/>
          </p:cNvSpPr>
          <p:nvPr>
            <p:ph type="ftr" sz="quarter" idx="10"/>
          </p:nvPr>
        </p:nvSpPr>
        <p:spPr/>
        <p:txBody>
          <a:bodyPr/>
          <a:lstStyle/>
          <a:p>
            <a:r>
              <a:rPr lang="en-US">
                <a:solidFill>
                  <a:prstClr val="white"/>
                </a:solidFill>
              </a:rPr>
              <a:t>OSM 2024</a:t>
            </a:r>
            <a:endParaRPr lang="en-US" dirty="0">
              <a:solidFill>
                <a:prstClr val="white"/>
              </a:solidFill>
            </a:endParaRPr>
          </a:p>
        </p:txBody>
      </p:sp>
      <p:sp>
        <p:nvSpPr>
          <p:cNvPr id="11" name="Slide Number Placeholder 10"/>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5919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59192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p:cNvSpPr>
            <a:spLocks noGrp="1"/>
          </p:cNvSpPr>
          <p:nvPr>
            <p:ph type="ftr" sz="quarter" idx="10"/>
          </p:nvPr>
        </p:nvSpPr>
        <p:spPr/>
        <p:txBody>
          <a:bodyPr/>
          <a:lstStyle/>
          <a:p>
            <a:r>
              <a:rPr lang="en-US">
                <a:solidFill>
                  <a:prstClr val="white"/>
                </a:solidFill>
              </a:rPr>
              <a:t>OSM 2024</a:t>
            </a:r>
            <a:endParaRPr lang="en-US" dirty="0">
              <a:solidFill>
                <a:prstClr val="white"/>
              </a:solidFill>
            </a:endParaRPr>
          </a:p>
        </p:txBody>
      </p:sp>
      <p:sp>
        <p:nvSpPr>
          <p:cNvPr id="11" name="Slide Number Placeholder 10"/>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64537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p:cNvSpPr>
            <a:spLocks noGrp="1"/>
          </p:cNvSpPr>
          <p:nvPr>
            <p:ph type="ftr" sz="quarter" idx="10"/>
          </p:nvPr>
        </p:nvSpPr>
        <p:spPr/>
        <p:txBody>
          <a:bodyPr/>
          <a:lstStyle/>
          <a:p>
            <a:r>
              <a:rPr lang="en-US">
                <a:solidFill>
                  <a:prstClr val="white"/>
                </a:solidFill>
              </a:rPr>
              <a:t>OSM 2024</a:t>
            </a:r>
            <a:endParaRPr lang="en-US" dirty="0">
              <a:solidFill>
                <a:prstClr val="white"/>
              </a:solidFill>
            </a:endParaRPr>
          </a:p>
        </p:txBody>
      </p:sp>
      <p:sp>
        <p:nvSpPr>
          <p:cNvPr id="11" name="Slide Number Placeholder 10"/>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B3D22A-17E1-4003-A8E7-73F89BACEDBF}"/>
              </a:ext>
            </a:extLst>
          </p:cNvPr>
          <p:cNvPicPr>
            <a:picLocks noChangeAspect="1"/>
          </p:cNvPicPr>
          <p:nvPr userDrawn="1"/>
        </p:nvPicPr>
        <p:blipFill rotWithShape="1">
          <a:blip r:embed="rId2" cstate="hqprint">
            <a:alphaModFix amt="12000"/>
            <a:extLst>
              <a:ext uri="{28A0092B-C50C-407E-A947-70E740481C1C}">
                <a14:useLocalDpi xmlns:a14="http://schemas.microsoft.com/office/drawing/2010/main"/>
              </a:ext>
            </a:extLst>
          </a:blip>
          <a:srcRect t="941" b="55724"/>
          <a:stretch/>
        </p:blipFill>
        <p:spPr>
          <a:xfrm>
            <a:off x="0" y="182880"/>
            <a:ext cx="12192000" cy="5830439"/>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4"/>
            <a:ext cx="10515600" cy="13675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Footer Placeholder 9"/>
          <p:cNvSpPr>
            <a:spLocks noGrp="1"/>
          </p:cNvSpPr>
          <p:nvPr>
            <p:ph type="ftr" sz="quarter" idx="10"/>
          </p:nvPr>
        </p:nvSpPr>
        <p:spPr/>
        <p:txBody>
          <a:bodyPr/>
          <a:lstStyle/>
          <a:p>
            <a:r>
              <a:rPr lang="en-US">
                <a:solidFill>
                  <a:prstClr val="white"/>
                </a:solidFill>
              </a:rPr>
              <a:t>OSM 2024</a:t>
            </a:r>
            <a:endParaRPr lang="en-US" dirty="0">
              <a:solidFill>
                <a:prstClr val="white"/>
              </a:solidFill>
            </a:endParaRPr>
          </a:p>
        </p:txBody>
      </p:sp>
      <p:sp>
        <p:nvSpPr>
          <p:cNvPr id="11" name="Slide Number Placeholder 10"/>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506071"/>
            <a:ext cx="5181600" cy="44375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06071"/>
            <a:ext cx="5181600" cy="44375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p:cNvSpPr>
            <a:spLocks noGrp="1"/>
          </p:cNvSpPr>
          <p:nvPr>
            <p:ph type="ftr" sz="quarter" idx="10"/>
          </p:nvPr>
        </p:nvSpPr>
        <p:spPr/>
        <p:txBody>
          <a:bodyPr/>
          <a:lstStyle/>
          <a:p>
            <a:r>
              <a:rPr lang="en-US">
                <a:solidFill>
                  <a:prstClr val="white"/>
                </a:solidFill>
              </a:rPr>
              <a:t>OSM 2024</a:t>
            </a:r>
            <a:endParaRPr lang="en-US" dirty="0">
              <a:solidFill>
                <a:prstClr val="white"/>
              </a:solidFill>
            </a:endParaRPr>
          </a:p>
        </p:txBody>
      </p:sp>
      <p:sp>
        <p:nvSpPr>
          <p:cNvPr id="12" name="Slide Number Placeholder 11"/>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060704"/>
          </a:xfrm>
        </p:spPr>
        <p:txBody>
          <a:bodyPr/>
          <a:lstStyle/>
          <a:p>
            <a:r>
              <a:rPr lang="en-US"/>
              <a:t>Click to edit Master title style</a:t>
            </a:r>
          </a:p>
        </p:txBody>
      </p:sp>
      <p:sp>
        <p:nvSpPr>
          <p:cNvPr id="3" name="Text Placeholder 2"/>
          <p:cNvSpPr>
            <a:spLocks noGrp="1"/>
          </p:cNvSpPr>
          <p:nvPr>
            <p:ph type="body" idx="1"/>
          </p:nvPr>
        </p:nvSpPr>
        <p:spPr>
          <a:xfrm>
            <a:off x="839788" y="153324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357158"/>
            <a:ext cx="5157787" cy="35729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53324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57158"/>
            <a:ext cx="5183188" cy="3572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p:cNvSpPr>
            <a:spLocks noGrp="1"/>
          </p:cNvSpPr>
          <p:nvPr>
            <p:ph type="ftr" sz="quarter" idx="10"/>
          </p:nvPr>
        </p:nvSpPr>
        <p:spPr/>
        <p:txBody>
          <a:bodyPr/>
          <a:lstStyle/>
          <a:p>
            <a:r>
              <a:rPr lang="en-US">
                <a:solidFill>
                  <a:prstClr val="white"/>
                </a:solidFill>
              </a:rPr>
              <a:t>OSM 2024</a:t>
            </a:r>
            <a:endParaRPr lang="en-US" dirty="0">
              <a:solidFill>
                <a:prstClr val="white"/>
              </a:solidFill>
            </a:endParaRPr>
          </a:p>
        </p:txBody>
      </p:sp>
      <p:sp>
        <p:nvSpPr>
          <p:cNvPr id="14" name="Slide Number Placeholder 13"/>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Footer Placeholder 8"/>
          <p:cNvSpPr>
            <a:spLocks noGrp="1"/>
          </p:cNvSpPr>
          <p:nvPr>
            <p:ph type="ftr" sz="quarter" idx="10"/>
          </p:nvPr>
        </p:nvSpPr>
        <p:spPr/>
        <p:txBody>
          <a:bodyPr/>
          <a:lstStyle/>
          <a:p>
            <a:r>
              <a:rPr lang="en-US">
                <a:solidFill>
                  <a:prstClr val="white"/>
                </a:solidFill>
              </a:rPr>
              <a:t>OSM 2024</a:t>
            </a:r>
            <a:endParaRPr lang="en-US" dirty="0">
              <a:solidFill>
                <a:prstClr val="white"/>
              </a:solidFill>
            </a:endParaRPr>
          </a:p>
        </p:txBody>
      </p:sp>
      <p:sp>
        <p:nvSpPr>
          <p:cNvPr id="10" name="Slide Number Placeholder 9"/>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lvl1pPr>
              <a:defRPr/>
            </a:lvl1pPr>
          </a:lstStyle>
          <a:p>
            <a:r>
              <a:rPr lang="en-US">
                <a:solidFill>
                  <a:prstClr val="white"/>
                </a:solidFill>
              </a:rPr>
              <a:t>OSM 2024</a:t>
            </a:r>
            <a:endParaRPr lang="en-US" dirty="0">
              <a:solidFill>
                <a:prstClr val="white"/>
              </a:solidFill>
            </a:endParaRPr>
          </a:p>
        </p:txBody>
      </p:sp>
      <p:sp>
        <p:nvSpPr>
          <p:cNvPr id="9" name="Slide Number Placeholder 8"/>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10"/>
          <p:cNvSpPr>
            <a:spLocks noGrp="1"/>
          </p:cNvSpPr>
          <p:nvPr>
            <p:ph type="ftr" sz="quarter" idx="10"/>
          </p:nvPr>
        </p:nvSpPr>
        <p:spPr/>
        <p:txBody>
          <a:bodyPr/>
          <a:lstStyle/>
          <a:p>
            <a:r>
              <a:rPr lang="en-US">
                <a:solidFill>
                  <a:prstClr val="white"/>
                </a:solidFill>
              </a:rPr>
              <a:t>OSM 2024</a:t>
            </a:r>
            <a:endParaRPr lang="en-US" dirty="0">
              <a:solidFill>
                <a:prstClr val="white"/>
              </a:solidFill>
            </a:endParaRPr>
          </a:p>
        </p:txBody>
      </p:sp>
      <p:sp>
        <p:nvSpPr>
          <p:cNvPr id="12" name="Slide Number Placeholder 11"/>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10"/>
          <p:cNvSpPr>
            <a:spLocks noGrp="1"/>
          </p:cNvSpPr>
          <p:nvPr>
            <p:ph type="ftr" sz="quarter" idx="10"/>
          </p:nvPr>
        </p:nvSpPr>
        <p:spPr/>
        <p:txBody>
          <a:bodyPr/>
          <a:lstStyle/>
          <a:p>
            <a:r>
              <a:rPr lang="en-US">
                <a:solidFill>
                  <a:prstClr val="white"/>
                </a:solidFill>
              </a:rPr>
              <a:t>OSM 2024</a:t>
            </a:r>
            <a:endParaRPr lang="en-US" dirty="0">
              <a:solidFill>
                <a:prstClr val="white"/>
              </a:solidFill>
            </a:endParaRPr>
          </a:p>
        </p:txBody>
      </p:sp>
      <p:sp>
        <p:nvSpPr>
          <p:cNvPr id="12" name="Slide Number Placeholder 11"/>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0602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519518"/>
            <a:ext cx="10515600" cy="44375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p:cNvSpPr>
            <a:spLocks noGrp="1"/>
          </p:cNvSpPr>
          <p:nvPr>
            <p:ph type="ftr" sz="quarter" idx="3"/>
          </p:nvPr>
        </p:nvSpPr>
        <p:spPr>
          <a:xfrm>
            <a:off x="1349189" y="6356350"/>
            <a:ext cx="2926976" cy="365125"/>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rPr>
              <a:t>OSM 2024</a:t>
            </a:r>
            <a:endParaRPr lang="en-US" dirty="0">
              <a:solidFill>
                <a:prstClr val="white"/>
              </a:solidFill>
            </a:endParaRPr>
          </a:p>
        </p:txBody>
      </p:sp>
      <p:sp>
        <p:nvSpPr>
          <p:cNvPr id="12" name="Slide Number Placeholder 1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5EF5D831-06B2-D543-8946-72CD43B5155C}" type="slidenum">
              <a:rPr lang="en-US" smtClean="0">
                <a:solidFill>
                  <a:prstClr val="white"/>
                </a:solidFill>
              </a:rPr>
              <a:pPr/>
              <a:t>‹#›</a:t>
            </a:fld>
            <a:endParaRPr lang="en-US" dirty="0">
              <a:solidFill>
                <a:prstClr val="white"/>
              </a:solidFill>
            </a:endParaRPr>
          </a:p>
        </p:txBody>
      </p:sp>
      <p:sp>
        <p:nvSpPr>
          <p:cNvPr id="6" name="Rectangle 5"/>
          <p:cNvSpPr/>
          <p:nvPr userDrawn="1"/>
        </p:nvSpPr>
        <p:spPr>
          <a:xfrm>
            <a:off x="0" y="0"/>
            <a:ext cx="12192000" cy="83718"/>
          </a:xfrm>
          <a:prstGeom prst="rect">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84138"/>
            <a:ext cx="12192000" cy="83718"/>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455096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49"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datalab.marine.rutgers.edu/data-explorations/?doing_wp_cron=1626125805.7282540798187255859375" TargetMode="External"/><Relationship Id="rId7" Type="http://schemas.openxmlformats.org/officeDocument/2006/relationships/hyperlink" Target="https://datalab.marine.rutgers.edu/python-notebook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datalab.marine.rutgers.edu/ooi-lab-exercises/" TargetMode="External"/><Relationship Id="rId11" Type="http://schemas.openxmlformats.org/officeDocument/2006/relationships/hyperlink" Target="https://datalab.marine.rutgers.edu/data-labs/" TargetMode="External"/><Relationship Id="rId5" Type="http://schemas.openxmlformats.org/officeDocument/2006/relationships/hyperlink" Target="https://datalab.marine.rutgers.edu/lesson-plans/" TargetMode="External"/><Relationship Id="rId10" Type="http://schemas.openxmlformats.org/officeDocument/2006/relationships/image" Target="../media/image15.png"/><Relationship Id="rId4" Type="http://schemas.openxmlformats.org/officeDocument/2006/relationships/hyperlink" Target="https://datalab.marine.rutgers.edu/data-nuggets/" TargetMode="Externa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hyperlink" Target="https://datalab.marine.rutgers.edu/community-map/"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txBox="1">
            <a:spLocks noGrp="1"/>
          </p:cNvSpPr>
          <p:nvPr>
            <p:ph type="subTitle" idx="1"/>
          </p:nvPr>
        </p:nvSpPr>
        <p:spPr>
          <a:xfrm>
            <a:off x="644733" y="3602038"/>
            <a:ext cx="6590457" cy="1655762"/>
          </a:xfrm>
        </p:spPr>
        <p:txBody>
          <a:bodyPr>
            <a:noAutofit/>
          </a:bodyPr>
          <a:lstStyle/>
          <a:p>
            <a:pPr lvl="0"/>
            <a:r>
              <a:rPr lang="en-US" dirty="0">
                <a:sym typeface="Calibri"/>
              </a:rPr>
              <a:t>Janice McDonnell and Sage Lichtenwalner</a:t>
            </a:r>
          </a:p>
          <a:p>
            <a:pPr lvl="0"/>
            <a:r>
              <a:rPr lang="en-US" dirty="0">
                <a:sym typeface="Calibri"/>
              </a:rPr>
              <a:t>Rutgers University</a:t>
            </a:r>
          </a:p>
          <a:p>
            <a:pPr lvl="0"/>
            <a:r>
              <a:rPr lang="en-US" i="1" dirty="0">
                <a:sym typeface="Calibri"/>
              </a:rPr>
              <a:t>With Ellen Iverson, Ellen </a:t>
            </a:r>
            <a:r>
              <a:rPr lang="en-US" i="1" dirty="0" err="1">
                <a:sym typeface="Calibri"/>
              </a:rPr>
              <a:t>Altermatt</a:t>
            </a:r>
            <a:r>
              <a:rPr lang="en-US" i="1" dirty="0">
                <a:sym typeface="Calibri"/>
              </a:rPr>
              <a:t>, Anna Pfeiffer-Herbert, Denise Bristol, Dax Soule</a:t>
            </a:r>
          </a:p>
        </p:txBody>
      </p:sp>
      <p:sp>
        <p:nvSpPr>
          <p:cNvPr id="87" name="Google Shape;87;p1"/>
          <p:cNvSpPr txBox="1">
            <a:spLocks noGrp="1"/>
          </p:cNvSpPr>
          <p:nvPr>
            <p:ph type="ctrTitle"/>
          </p:nvPr>
        </p:nvSpPr>
        <p:spPr>
          <a:xfrm>
            <a:off x="388620" y="1122363"/>
            <a:ext cx="6846570" cy="2387600"/>
          </a:xfrm>
        </p:spPr>
        <p:txBody>
          <a:bodyPr anchor="ctr">
            <a:noAutofit/>
          </a:bodyPr>
          <a:lstStyle/>
          <a:p>
            <a:pPr lvl="0"/>
            <a:r>
              <a:rPr lang="en-US" sz="3600" dirty="0"/>
              <a:t> </a:t>
            </a:r>
            <a:r>
              <a:rPr lang="en-US" sz="4400" dirty="0"/>
              <a:t>Reflections from the OOI Data Labs Community of Practice</a:t>
            </a:r>
            <a:endParaRPr lang="en-US" sz="2200" dirty="0"/>
          </a:p>
        </p:txBody>
      </p:sp>
      <p:sp>
        <p:nvSpPr>
          <p:cNvPr id="89" name="Google Shape;89;p1"/>
          <p:cNvSpPr txBox="1"/>
          <p:nvPr/>
        </p:nvSpPr>
        <p:spPr>
          <a:xfrm>
            <a:off x="7696869" y="4796135"/>
            <a:ext cx="41430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Calibri"/>
              <a:buNone/>
            </a:pPr>
            <a:r>
              <a:rPr lang="en-US" sz="2400" b="0" i="0" u="none" strike="noStrike" cap="none" dirty="0" err="1">
                <a:solidFill>
                  <a:schemeClr val="lt1"/>
                </a:solidFill>
                <a:latin typeface="Calibri"/>
                <a:ea typeface="Calibri"/>
                <a:cs typeface="Calibri"/>
                <a:sym typeface="Calibri"/>
              </a:rPr>
              <a:t>datalab.marine.rutgers.edu</a:t>
            </a:r>
            <a:endParaRPr sz="2400" b="0" i="0" u="none" strike="noStrike" cap="none" dirty="0">
              <a:solidFill>
                <a:schemeClr val="lt1"/>
              </a:solidFill>
              <a:latin typeface="Arial"/>
              <a:ea typeface="Arial"/>
              <a:cs typeface="Arial"/>
              <a:sym typeface="Arial"/>
            </a:endParaRPr>
          </a:p>
        </p:txBody>
      </p:sp>
      <p:sp>
        <p:nvSpPr>
          <p:cNvPr id="3" name="Rectangle 2">
            <a:extLst>
              <a:ext uri="{FF2B5EF4-FFF2-40B4-BE49-F238E27FC236}">
                <a16:creationId xmlns:a16="http://schemas.microsoft.com/office/drawing/2014/main" id="{65FDA3BA-B905-C074-18A8-8405306EE7B0}"/>
              </a:ext>
            </a:extLst>
          </p:cNvPr>
          <p:cNvSpPr/>
          <p:nvPr/>
        </p:nvSpPr>
        <p:spPr>
          <a:xfrm>
            <a:off x="7302844" y="522328"/>
            <a:ext cx="4739982" cy="4062551"/>
          </a:xfrm>
          <a:prstGeom prst="rect">
            <a:avLst/>
          </a:prstGeom>
          <a:solidFill>
            <a:schemeClr val="bg1"/>
          </a:solidFill>
          <a:ln w="57150">
            <a:solidFill>
              <a:srgbClr val="FFC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86E977E-F0F5-5BD8-0BA1-1782371C4A2F}"/>
              </a:ext>
            </a:extLst>
          </p:cNvPr>
          <p:cNvPicPr>
            <a:picLocks noChangeAspect="1"/>
          </p:cNvPicPr>
          <p:nvPr/>
        </p:nvPicPr>
        <p:blipFill>
          <a:blip r:embed="rId3"/>
          <a:stretch>
            <a:fillRect/>
          </a:stretch>
        </p:blipFill>
        <p:spPr>
          <a:xfrm>
            <a:off x="9683516" y="2648038"/>
            <a:ext cx="2224177" cy="1513066"/>
          </a:xfrm>
          <a:prstGeom prst="rect">
            <a:avLst/>
          </a:prstGeom>
        </p:spPr>
      </p:pic>
      <p:pic>
        <p:nvPicPr>
          <p:cNvPr id="5" name="Picture 4">
            <a:extLst>
              <a:ext uri="{FF2B5EF4-FFF2-40B4-BE49-F238E27FC236}">
                <a16:creationId xmlns:a16="http://schemas.microsoft.com/office/drawing/2014/main" id="{777E0FA4-B95A-B596-0268-9B5BFCBB6558}"/>
              </a:ext>
            </a:extLst>
          </p:cNvPr>
          <p:cNvPicPr>
            <a:picLocks noChangeAspect="1"/>
          </p:cNvPicPr>
          <p:nvPr/>
        </p:nvPicPr>
        <p:blipFill>
          <a:blip r:embed="rId4"/>
          <a:stretch>
            <a:fillRect/>
          </a:stretch>
        </p:blipFill>
        <p:spPr>
          <a:xfrm>
            <a:off x="7431633" y="623725"/>
            <a:ext cx="2336772" cy="1845987"/>
          </a:xfrm>
          <a:prstGeom prst="rect">
            <a:avLst/>
          </a:prstGeom>
        </p:spPr>
      </p:pic>
      <p:pic>
        <p:nvPicPr>
          <p:cNvPr id="6" name="Picture 5">
            <a:extLst>
              <a:ext uri="{FF2B5EF4-FFF2-40B4-BE49-F238E27FC236}">
                <a16:creationId xmlns:a16="http://schemas.microsoft.com/office/drawing/2014/main" id="{940FDAA1-A7BA-6B8F-AEC0-9E3ADEFFDC10}"/>
              </a:ext>
            </a:extLst>
          </p:cNvPr>
          <p:cNvPicPr>
            <a:picLocks noChangeAspect="1"/>
          </p:cNvPicPr>
          <p:nvPr/>
        </p:nvPicPr>
        <p:blipFill>
          <a:blip r:embed="rId5"/>
          <a:stretch>
            <a:fillRect/>
          </a:stretch>
        </p:blipFill>
        <p:spPr>
          <a:xfrm>
            <a:off x="9715350" y="615313"/>
            <a:ext cx="2192343" cy="1761869"/>
          </a:xfrm>
          <a:prstGeom prst="rect">
            <a:avLst/>
          </a:prstGeom>
        </p:spPr>
      </p:pic>
      <p:pic>
        <p:nvPicPr>
          <p:cNvPr id="7" name="Picture 6">
            <a:extLst>
              <a:ext uri="{FF2B5EF4-FFF2-40B4-BE49-F238E27FC236}">
                <a16:creationId xmlns:a16="http://schemas.microsoft.com/office/drawing/2014/main" id="{BF50A850-4762-107B-79C3-144A80F1328A}"/>
              </a:ext>
            </a:extLst>
          </p:cNvPr>
          <p:cNvPicPr>
            <a:picLocks noChangeAspect="1"/>
          </p:cNvPicPr>
          <p:nvPr/>
        </p:nvPicPr>
        <p:blipFill>
          <a:blip r:embed="rId6"/>
          <a:stretch>
            <a:fillRect/>
          </a:stretch>
        </p:blipFill>
        <p:spPr>
          <a:xfrm>
            <a:off x="7431633" y="2642591"/>
            <a:ext cx="2306234" cy="1741296"/>
          </a:xfrm>
          <a:prstGeom prst="rect">
            <a:avLst/>
          </a:prstGeom>
        </p:spPr>
      </p:pic>
      <p:sp>
        <p:nvSpPr>
          <p:cNvPr id="2" name="TextBox 1">
            <a:extLst>
              <a:ext uri="{FF2B5EF4-FFF2-40B4-BE49-F238E27FC236}">
                <a16:creationId xmlns:a16="http://schemas.microsoft.com/office/drawing/2014/main" id="{D1CCD3F7-44A1-A4BA-C80F-2E589ACED065}"/>
              </a:ext>
            </a:extLst>
          </p:cNvPr>
          <p:cNvSpPr txBox="1"/>
          <p:nvPr/>
        </p:nvSpPr>
        <p:spPr>
          <a:xfrm>
            <a:off x="6905360" y="5550971"/>
            <a:ext cx="5286640" cy="369332"/>
          </a:xfrm>
          <a:prstGeom prst="rect">
            <a:avLst/>
          </a:prstGeom>
          <a:noFill/>
        </p:spPr>
        <p:txBody>
          <a:bodyPr wrap="none" rtlCol="0">
            <a:spAutoFit/>
          </a:bodyPr>
          <a:lstStyle/>
          <a:p>
            <a:r>
              <a:rPr lang="en-US" sz="1800" i="1" dirty="0">
                <a:sym typeface="Calibri"/>
              </a:rPr>
              <a:t>This project is supported by NSF Grant OCE-1831625 </a:t>
            </a:r>
          </a:p>
        </p:txBody>
      </p:sp>
      <p:sp>
        <p:nvSpPr>
          <p:cNvPr id="8" name="TextBox 7">
            <a:extLst>
              <a:ext uri="{FF2B5EF4-FFF2-40B4-BE49-F238E27FC236}">
                <a16:creationId xmlns:a16="http://schemas.microsoft.com/office/drawing/2014/main" id="{FA46C323-C289-D8D7-8B16-E186778E6B25}"/>
              </a:ext>
            </a:extLst>
          </p:cNvPr>
          <p:cNvSpPr txBox="1"/>
          <p:nvPr/>
        </p:nvSpPr>
        <p:spPr>
          <a:xfrm>
            <a:off x="149174" y="337662"/>
            <a:ext cx="1199687" cy="369332"/>
          </a:xfrm>
          <a:prstGeom prst="rect">
            <a:avLst/>
          </a:prstGeom>
          <a:noFill/>
        </p:spPr>
        <p:txBody>
          <a:bodyPr wrap="none" rtlCol="0">
            <a:spAutoFit/>
          </a:bodyPr>
          <a:lstStyle/>
          <a:p>
            <a:r>
              <a:rPr lang="en-US" dirty="0">
                <a:solidFill>
                  <a:schemeClr val="bg1"/>
                </a:solidFill>
              </a:rPr>
              <a:t>ED51A-01</a:t>
            </a:r>
          </a:p>
        </p:txBody>
      </p:sp>
    </p:spTree>
    <p:extLst>
      <p:ext uri="{BB962C8B-B14F-4D97-AF65-F5344CB8AC3E}">
        <p14:creationId xmlns:p14="http://schemas.microsoft.com/office/powerpoint/2010/main" val="1759705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5400" dirty="0"/>
              <a:t>Evaluation &amp; Impacts</a:t>
            </a:r>
          </a:p>
        </p:txBody>
      </p:sp>
      <p:sp>
        <p:nvSpPr>
          <p:cNvPr id="3" name="Content Placeholder 2"/>
          <p:cNvSpPr>
            <a:spLocks noGrp="1"/>
          </p:cNvSpPr>
          <p:nvPr>
            <p:ph idx="1"/>
          </p:nvPr>
        </p:nvSpPr>
        <p:spPr/>
        <p:txBody>
          <a:bodyPr>
            <a:normAutofit/>
          </a:bodyPr>
          <a:lstStyle/>
          <a:p>
            <a:pPr marL="0" indent="0" defTabSz="594360">
              <a:lnSpc>
                <a:spcPct val="100000"/>
              </a:lnSpc>
              <a:spcBef>
                <a:spcPts val="0"/>
              </a:spcBef>
              <a:spcAft>
                <a:spcPts val="1200"/>
              </a:spcAft>
              <a:buNone/>
            </a:pPr>
            <a:r>
              <a:rPr lang="en-US" sz="2400" i="1" kern="1200" dirty="0">
                <a:solidFill>
                  <a:schemeClr val="tx1"/>
                </a:solidFill>
                <a:latin typeface="Calibri" charset="0"/>
                <a:ea typeface="Calibri" charset="0"/>
                <a:cs typeface="Calibri" charset="0"/>
              </a:rPr>
              <a:t>Conducted by Dr. Ellen </a:t>
            </a:r>
            <a:r>
              <a:rPr lang="en-US" sz="2400" i="1" kern="1200" dirty="0" err="1">
                <a:solidFill>
                  <a:schemeClr val="tx1"/>
                </a:solidFill>
                <a:latin typeface="Calibri" charset="0"/>
                <a:ea typeface="Calibri" charset="0"/>
                <a:cs typeface="Calibri" charset="0"/>
              </a:rPr>
              <a:t>Altermatt</a:t>
            </a:r>
            <a:r>
              <a:rPr lang="en-US" sz="2400" i="1" kern="1200" dirty="0">
                <a:solidFill>
                  <a:schemeClr val="tx1"/>
                </a:solidFill>
                <a:latin typeface="Calibri" charset="0"/>
                <a:ea typeface="Calibri" charset="0"/>
                <a:cs typeface="Calibri" charset="0"/>
              </a:rPr>
              <a:t>, SERC at Carleton College</a:t>
            </a:r>
          </a:p>
          <a:p>
            <a:pPr marL="0" indent="0" defTabSz="594360">
              <a:lnSpc>
                <a:spcPct val="100000"/>
              </a:lnSpc>
              <a:spcBef>
                <a:spcPts val="0"/>
              </a:spcBef>
              <a:spcAft>
                <a:spcPts val="1200"/>
              </a:spcAft>
              <a:buNone/>
            </a:pPr>
            <a:r>
              <a:rPr lang="en-US" sz="2400" kern="1200" dirty="0">
                <a:solidFill>
                  <a:schemeClr val="tx1"/>
                </a:solidFill>
                <a:latin typeface="Calibri" charset="0"/>
                <a:ea typeface="Calibri" charset="0"/>
                <a:cs typeface="Calibri" charset="0"/>
              </a:rPr>
              <a:t>The purpose was to:</a:t>
            </a:r>
          </a:p>
          <a:p>
            <a:pPr marL="334328" indent="-334328" defTabSz="594360">
              <a:lnSpc>
                <a:spcPct val="100000"/>
              </a:lnSpc>
              <a:spcBef>
                <a:spcPts val="0"/>
              </a:spcBef>
              <a:spcAft>
                <a:spcPts val="1200"/>
              </a:spcAft>
              <a:buFont typeface="+mj-lt"/>
              <a:buAutoNum type="arabicPeriod"/>
            </a:pPr>
            <a:r>
              <a:rPr lang="en-US" sz="2400" kern="1200" dirty="0">
                <a:solidFill>
                  <a:schemeClr val="tx1"/>
                </a:solidFill>
                <a:latin typeface="Calibri" charset="0"/>
                <a:ea typeface="Calibri" charset="0"/>
                <a:cs typeface="Calibri" charset="0"/>
              </a:rPr>
              <a:t>better understand current </a:t>
            </a:r>
            <a:r>
              <a:rPr lang="en-US" sz="2400" b="1" i="1" kern="1200" dirty="0">
                <a:solidFill>
                  <a:schemeClr val="tx1"/>
                </a:solidFill>
                <a:latin typeface="Calibri" charset="0"/>
                <a:ea typeface="Calibri" charset="0"/>
                <a:cs typeface="Calibri" charset="0"/>
              </a:rPr>
              <a:t>perceptions of and practices in using large, real-world oceanographic datasets</a:t>
            </a:r>
            <a:r>
              <a:rPr lang="en-US" sz="2400" kern="1200" dirty="0">
                <a:solidFill>
                  <a:schemeClr val="tx1"/>
                </a:solidFill>
                <a:latin typeface="Calibri" charset="0"/>
                <a:ea typeface="Calibri" charset="0"/>
                <a:cs typeface="Calibri" charset="0"/>
              </a:rPr>
              <a:t> in undergraduate classrooms,</a:t>
            </a:r>
          </a:p>
          <a:p>
            <a:pPr marL="334328" indent="-334328" defTabSz="594360">
              <a:lnSpc>
                <a:spcPct val="100000"/>
              </a:lnSpc>
              <a:spcBef>
                <a:spcPts val="0"/>
              </a:spcBef>
              <a:spcAft>
                <a:spcPts val="1200"/>
              </a:spcAft>
              <a:buFont typeface="+mj-lt"/>
              <a:buAutoNum type="arabicPeriod"/>
            </a:pPr>
            <a:r>
              <a:rPr lang="en-US" sz="2400" kern="1200" dirty="0">
                <a:solidFill>
                  <a:schemeClr val="tx1"/>
                </a:solidFill>
                <a:latin typeface="Calibri" charset="0"/>
                <a:ea typeface="Calibri" charset="0"/>
                <a:cs typeface="Calibri" charset="0"/>
              </a:rPr>
              <a:t>assess</a:t>
            </a:r>
            <a:r>
              <a:rPr lang="en-US" sz="2400" b="1" i="1" kern="1200" dirty="0">
                <a:solidFill>
                  <a:schemeClr val="tx1"/>
                </a:solidFill>
                <a:latin typeface="Calibri" charset="0"/>
                <a:ea typeface="Calibri" charset="0"/>
                <a:cs typeface="Calibri" charset="0"/>
              </a:rPr>
              <a:t> levels of involvement </a:t>
            </a:r>
            <a:r>
              <a:rPr lang="en-US" sz="2400" kern="1200" dirty="0">
                <a:solidFill>
                  <a:schemeClr val="tx1"/>
                </a:solidFill>
                <a:latin typeface="Calibri" charset="0"/>
                <a:ea typeface="Calibri" charset="0"/>
                <a:cs typeface="Calibri" charset="0"/>
              </a:rPr>
              <a:t>in past and current OOI Ocean Data Labs initiatives, </a:t>
            </a:r>
          </a:p>
          <a:p>
            <a:pPr marL="334328" indent="-334328" defTabSz="594360">
              <a:lnSpc>
                <a:spcPct val="100000"/>
              </a:lnSpc>
              <a:spcBef>
                <a:spcPts val="0"/>
              </a:spcBef>
              <a:spcAft>
                <a:spcPts val="1200"/>
              </a:spcAft>
              <a:buFont typeface="+mj-lt"/>
              <a:buAutoNum type="arabicPeriod"/>
            </a:pPr>
            <a:r>
              <a:rPr lang="en-US" sz="2400" kern="1200" dirty="0">
                <a:solidFill>
                  <a:schemeClr val="tx1"/>
                </a:solidFill>
                <a:latin typeface="Calibri" charset="0"/>
                <a:ea typeface="Calibri" charset="0"/>
                <a:cs typeface="Calibri" charset="0"/>
              </a:rPr>
              <a:t>examine the </a:t>
            </a:r>
            <a:r>
              <a:rPr lang="en-US" sz="2400" b="1" i="1" kern="1200" dirty="0">
                <a:solidFill>
                  <a:schemeClr val="tx1"/>
                </a:solidFill>
                <a:latin typeface="Calibri" charset="0"/>
                <a:ea typeface="Calibri" charset="0"/>
                <a:cs typeface="Calibri" charset="0"/>
              </a:rPr>
              <a:t>impact of participation </a:t>
            </a:r>
            <a:r>
              <a:rPr lang="en-US" sz="2400" kern="1200" dirty="0">
                <a:solidFill>
                  <a:schemeClr val="tx1"/>
                </a:solidFill>
                <a:latin typeface="Calibri" charset="0"/>
                <a:ea typeface="Calibri" charset="0"/>
                <a:cs typeface="Calibri" charset="0"/>
              </a:rPr>
              <a:t>in these initiatives on faculty teaching and perceptions of community belongingness, and </a:t>
            </a:r>
          </a:p>
          <a:p>
            <a:pPr marL="334328" indent="-334328" defTabSz="594360">
              <a:lnSpc>
                <a:spcPct val="100000"/>
              </a:lnSpc>
              <a:spcBef>
                <a:spcPts val="0"/>
              </a:spcBef>
              <a:spcAft>
                <a:spcPts val="1200"/>
              </a:spcAft>
              <a:buFont typeface="+mj-lt"/>
              <a:buAutoNum type="arabicPeriod"/>
            </a:pPr>
            <a:r>
              <a:rPr lang="en-US" sz="2400" kern="1200" dirty="0">
                <a:solidFill>
                  <a:schemeClr val="tx1"/>
                </a:solidFill>
                <a:latin typeface="Calibri" charset="0"/>
                <a:ea typeface="Calibri" charset="0"/>
                <a:cs typeface="Calibri" charset="0"/>
              </a:rPr>
              <a:t>assess planned </a:t>
            </a:r>
            <a:r>
              <a:rPr lang="en-US" sz="2400" b="1" i="1" kern="1200" dirty="0">
                <a:solidFill>
                  <a:schemeClr val="tx1"/>
                </a:solidFill>
                <a:latin typeface="Calibri" charset="0"/>
                <a:ea typeface="Calibri" charset="0"/>
                <a:cs typeface="Calibri" charset="0"/>
              </a:rPr>
              <a:t>levels of future involvement </a:t>
            </a:r>
            <a:r>
              <a:rPr lang="en-US" sz="2400" kern="1200" dirty="0">
                <a:solidFill>
                  <a:schemeClr val="tx1"/>
                </a:solidFill>
                <a:latin typeface="Calibri" charset="0"/>
                <a:ea typeface="Calibri" charset="0"/>
                <a:cs typeface="Calibri" charset="0"/>
              </a:rPr>
              <a:t>and to understand how current resources might better meet community needs. </a:t>
            </a:r>
          </a:p>
        </p:txBody>
      </p:sp>
      <p:sp>
        <p:nvSpPr>
          <p:cNvPr id="4" name="Footer Placeholder 3">
            <a:extLst>
              <a:ext uri="{FF2B5EF4-FFF2-40B4-BE49-F238E27FC236}">
                <a16:creationId xmlns:a16="http://schemas.microsoft.com/office/drawing/2014/main" id="{D141D226-65B8-4D25-35CF-5C9E0069C4BC}"/>
              </a:ext>
            </a:extLst>
          </p:cNvPr>
          <p:cNvSpPr>
            <a:spLocks noGrp="1"/>
          </p:cNvSpPr>
          <p:nvPr>
            <p:ph type="ftr" sz="quarter" idx="10"/>
          </p:nvPr>
        </p:nvSpPr>
        <p:spPr/>
        <p:txBody>
          <a:bodyPr/>
          <a:lstStyle/>
          <a:p>
            <a:r>
              <a:rPr lang="en-US">
                <a:solidFill>
                  <a:prstClr val="white"/>
                </a:solidFill>
              </a:rPr>
              <a:t>OSM 2024</a:t>
            </a:r>
            <a:endParaRPr lang="en-US" dirty="0">
              <a:solidFill>
                <a:prstClr val="white"/>
              </a:solidFill>
            </a:endParaRPr>
          </a:p>
        </p:txBody>
      </p:sp>
      <p:sp>
        <p:nvSpPr>
          <p:cNvPr id="6" name="Rectangle 5"/>
          <p:cNvSpPr/>
          <p:nvPr/>
        </p:nvSpPr>
        <p:spPr>
          <a:xfrm>
            <a:off x="838200" y="3970848"/>
            <a:ext cx="10306878" cy="852612"/>
          </a:xfrm>
          <a:prstGeom prst="rect">
            <a:avLst/>
          </a:prstGeom>
          <a:noFill/>
          <a:ln w="76200" cmpd="sng">
            <a:solidFill>
              <a:srgbClr val="FFC4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C9DD2DC4-FB05-39F2-1883-05A57747F4D7}"/>
              </a:ext>
            </a:extLst>
          </p:cNvPr>
          <p:cNvSpPr>
            <a:spLocks noGrp="1"/>
          </p:cNvSpPr>
          <p:nvPr>
            <p:ph type="sldNum" sz="quarter" idx="11"/>
          </p:nvPr>
        </p:nvSpPr>
        <p:spPr/>
        <p:txBody>
          <a:bodyPr/>
          <a:lstStyle/>
          <a:p>
            <a:fld id="{5EF5D831-06B2-D543-8946-72CD43B5155C}" type="slidenum">
              <a:rPr lang="en-US" smtClean="0">
                <a:solidFill>
                  <a:prstClr val="white"/>
                </a:solidFill>
              </a:rPr>
              <a:pPr/>
              <a:t>10</a:t>
            </a:fld>
            <a:endParaRPr lang="en-US">
              <a:solidFill>
                <a:prstClr val="white"/>
              </a:solidFill>
            </a:endParaRPr>
          </a:p>
        </p:txBody>
      </p:sp>
    </p:spTree>
    <p:extLst>
      <p:ext uri="{BB962C8B-B14F-4D97-AF65-F5344CB8AC3E}">
        <p14:creationId xmlns:p14="http://schemas.microsoft.com/office/powerpoint/2010/main" val="228644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9444DE2-0D47-7EC5-EF95-F8CDBD39244F}"/>
              </a:ext>
            </a:extLst>
          </p:cNvPr>
          <p:cNvSpPr>
            <a:spLocks noGrp="1"/>
          </p:cNvSpPr>
          <p:nvPr>
            <p:ph type="title"/>
          </p:nvPr>
        </p:nvSpPr>
        <p:spPr/>
        <p:txBody>
          <a:bodyPr>
            <a:normAutofit fontScale="90000"/>
          </a:bodyPr>
          <a:lstStyle/>
          <a:p>
            <a:r>
              <a:rPr lang="en-US" sz="4400" kern="1200" dirty="0">
                <a:solidFill>
                  <a:schemeClr val="tx1"/>
                </a:solidFill>
                <a:latin typeface="+mj-lt"/>
                <a:ea typeface="+mj-ea"/>
                <a:cs typeface="+mj-cs"/>
              </a:rPr>
              <a:t>How has involvement in the </a:t>
            </a:r>
            <a:r>
              <a:rPr lang="en-US" dirty="0"/>
              <a:t>OOI Data Labs Project influenced teaching?</a:t>
            </a:r>
          </a:p>
        </p:txBody>
      </p:sp>
      <p:sp>
        <p:nvSpPr>
          <p:cNvPr id="3" name="Footer Placeholder 2">
            <a:extLst>
              <a:ext uri="{FF2B5EF4-FFF2-40B4-BE49-F238E27FC236}">
                <a16:creationId xmlns:a16="http://schemas.microsoft.com/office/drawing/2014/main" id="{413AB545-3E3B-66EB-BCA5-A1FBB5B34F77}"/>
              </a:ext>
            </a:extLst>
          </p:cNvPr>
          <p:cNvSpPr>
            <a:spLocks noGrp="1"/>
          </p:cNvSpPr>
          <p:nvPr>
            <p:ph type="ftr" sz="quarter" idx="10"/>
          </p:nvPr>
        </p:nvSpPr>
        <p:spPr/>
        <p:txBody>
          <a:bodyPr/>
          <a:lstStyle/>
          <a:p>
            <a:r>
              <a:rPr lang="en-US">
                <a:solidFill>
                  <a:prstClr val="white"/>
                </a:solidFill>
              </a:rPr>
              <a:t>OSM 2024</a:t>
            </a:r>
            <a:endParaRPr lang="en-US" dirty="0">
              <a:solidFill>
                <a:prstClr val="white"/>
              </a:solidFill>
            </a:endParaRPr>
          </a:p>
        </p:txBody>
      </p:sp>
      <p:pic>
        <p:nvPicPr>
          <p:cNvPr id="4" name="Picture 3">
            <a:extLst>
              <a:ext uri="{FF2B5EF4-FFF2-40B4-BE49-F238E27FC236}">
                <a16:creationId xmlns:a16="http://schemas.microsoft.com/office/drawing/2014/main" id="{1689F414-AAE1-772D-E1F4-FA67E21251C7}"/>
              </a:ext>
            </a:extLst>
          </p:cNvPr>
          <p:cNvPicPr>
            <a:picLocks noChangeAspect="1"/>
          </p:cNvPicPr>
          <p:nvPr/>
        </p:nvPicPr>
        <p:blipFill>
          <a:blip r:embed="rId3"/>
          <a:stretch>
            <a:fillRect/>
          </a:stretch>
        </p:blipFill>
        <p:spPr>
          <a:xfrm>
            <a:off x="212817" y="1553498"/>
            <a:ext cx="11885271" cy="4456976"/>
          </a:xfrm>
          <a:prstGeom prst="rect">
            <a:avLst/>
          </a:prstGeom>
        </p:spPr>
      </p:pic>
      <p:sp>
        <p:nvSpPr>
          <p:cNvPr id="2" name="Slide Number Placeholder 1">
            <a:extLst>
              <a:ext uri="{FF2B5EF4-FFF2-40B4-BE49-F238E27FC236}">
                <a16:creationId xmlns:a16="http://schemas.microsoft.com/office/drawing/2014/main" id="{2F6C53A5-EA88-F61E-C337-9860A59BE03E}"/>
              </a:ext>
            </a:extLst>
          </p:cNvPr>
          <p:cNvSpPr>
            <a:spLocks noGrp="1"/>
          </p:cNvSpPr>
          <p:nvPr>
            <p:ph type="sldNum" sz="quarter" idx="11"/>
          </p:nvPr>
        </p:nvSpPr>
        <p:spPr/>
        <p:txBody>
          <a:bodyPr/>
          <a:lstStyle/>
          <a:p>
            <a:fld id="{5EF5D831-06B2-D543-8946-72CD43B5155C}" type="slidenum">
              <a:rPr lang="en-US" smtClean="0">
                <a:solidFill>
                  <a:prstClr val="white"/>
                </a:solidFill>
              </a:rPr>
              <a:pPr/>
              <a:t>11</a:t>
            </a:fld>
            <a:endParaRPr lang="en-US">
              <a:solidFill>
                <a:prstClr val="white"/>
              </a:solidFill>
            </a:endParaRPr>
          </a:p>
        </p:txBody>
      </p:sp>
    </p:spTree>
    <p:extLst>
      <p:ext uri="{BB962C8B-B14F-4D97-AF65-F5344CB8AC3E}">
        <p14:creationId xmlns:p14="http://schemas.microsoft.com/office/powerpoint/2010/main" val="2024788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B05D1-7D2D-17CA-0790-219C1B97685F}"/>
              </a:ext>
            </a:extLst>
          </p:cNvPr>
          <p:cNvSpPr>
            <a:spLocks noGrp="1"/>
          </p:cNvSpPr>
          <p:nvPr>
            <p:ph type="title"/>
          </p:nvPr>
        </p:nvSpPr>
        <p:spPr/>
        <p:txBody>
          <a:bodyPr/>
          <a:lstStyle/>
          <a:p>
            <a:r>
              <a:rPr lang="en-US" dirty="0"/>
              <a:t>OOI Data Labs 2.0 (2023-2025)</a:t>
            </a:r>
          </a:p>
        </p:txBody>
      </p:sp>
      <p:sp>
        <p:nvSpPr>
          <p:cNvPr id="5" name="Content Placeholder 4">
            <a:extLst>
              <a:ext uri="{FF2B5EF4-FFF2-40B4-BE49-F238E27FC236}">
                <a16:creationId xmlns:a16="http://schemas.microsoft.com/office/drawing/2014/main" id="{2FE3F9E4-DF9B-B740-C01D-386D05D2B253}"/>
              </a:ext>
            </a:extLst>
          </p:cNvPr>
          <p:cNvSpPr>
            <a:spLocks noGrp="1"/>
          </p:cNvSpPr>
          <p:nvPr>
            <p:ph idx="1"/>
          </p:nvPr>
        </p:nvSpPr>
        <p:spPr>
          <a:xfrm>
            <a:off x="838200" y="1519518"/>
            <a:ext cx="6752573" cy="4437529"/>
          </a:xfrm>
        </p:spPr>
        <p:txBody>
          <a:bodyPr>
            <a:normAutofit fontScale="92500" lnSpcReduction="10000"/>
          </a:bodyPr>
          <a:lstStyle/>
          <a:p>
            <a:pPr marL="0" indent="0">
              <a:buNone/>
            </a:pPr>
            <a:r>
              <a:rPr lang="en-US" b="1" dirty="0"/>
              <a:t>Project Goals</a:t>
            </a:r>
          </a:p>
          <a:p>
            <a:pPr marL="0" indent="0">
              <a:buNone/>
            </a:pPr>
            <a:endParaRPr lang="en-US" b="1" dirty="0"/>
          </a:p>
          <a:p>
            <a:r>
              <a:rPr lang="en-US" dirty="0"/>
              <a:t>Continue to build and support the OOI educator community</a:t>
            </a:r>
          </a:p>
          <a:p>
            <a:pPr lvl="1"/>
            <a:r>
              <a:rPr lang="en-US" dirty="0"/>
              <a:t>Especially MSI, 2YC, PUI and R2 </a:t>
            </a:r>
          </a:p>
          <a:p>
            <a:pPr lvl="1"/>
            <a:r>
              <a:rPr lang="en-US" dirty="0"/>
              <a:t>Special focus on the Mid Atlantic</a:t>
            </a:r>
          </a:p>
          <a:p>
            <a:endParaRPr lang="en-US" dirty="0"/>
          </a:p>
          <a:p>
            <a:r>
              <a:rPr lang="en-US" dirty="0"/>
              <a:t>Develop “next level” activities</a:t>
            </a:r>
          </a:p>
          <a:p>
            <a:pPr lvl="1"/>
            <a:r>
              <a:rPr lang="en-US" dirty="0"/>
              <a:t>Fill in gaps in the existing OOI Data Labs manual</a:t>
            </a:r>
          </a:p>
          <a:p>
            <a:pPr lvl="1"/>
            <a:r>
              <a:rPr lang="en-US" dirty="0"/>
              <a:t>Domain-specific and level-appropriate programming notebook-based activities</a:t>
            </a:r>
          </a:p>
        </p:txBody>
      </p:sp>
      <p:sp>
        <p:nvSpPr>
          <p:cNvPr id="3" name="Footer Placeholder 2">
            <a:extLst>
              <a:ext uri="{FF2B5EF4-FFF2-40B4-BE49-F238E27FC236}">
                <a16:creationId xmlns:a16="http://schemas.microsoft.com/office/drawing/2014/main" id="{2976A6E5-F5DC-6EF8-4FE0-3FBEF6E1D875}"/>
              </a:ext>
            </a:extLst>
          </p:cNvPr>
          <p:cNvSpPr>
            <a:spLocks noGrp="1"/>
          </p:cNvSpPr>
          <p:nvPr>
            <p:ph type="ftr" sz="quarter" idx="10"/>
          </p:nvPr>
        </p:nvSpPr>
        <p:spPr/>
        <p:txBody>
          <a:bodyPr/>
          <a:lstStyle/>
          <a:p>
            <a:r>
              <a:rPr lang="en-US">
                <a:solidFill>
                  <a:prstClr val="white"/>
                </a:solidFill>
              </a:rPr>
              <a:t>OSM 2024</a:t>
            </a:r>
            <a:endParaRPr lang="en-US" dirty="0">
              <a:solidFill>
                <a:prstClr val="white"/>
              </a:solidFill>
            </a:endParaRPr>
          </a:p>
        </p:txBody>
      </p:sp>
      <p:pic>
        <p:nvPicPr>
          <p:cNvPr id="7" name="Picture 6">
            <a:extLst>
              <a:ext uri="{FF2B5EF4-FFF2-40B4-BE49-F238E27FC236}">
                <a16:creationId xmlns:a16="http://schemas.microsoft.com/office/drawing/2014/main" id="{4181BA14-4342-2A8A-F11F-25B6B69D2D9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75179" y="1519518"/>
            <a:ext cx="4654523" cy="3490892"/>
          </a:xfrm>
          <a:prstGeom prst="rect">
            <a:avLst/>
          </a:prstGeom>
        </p:spPr>
      </p:pic>
      <p:sp>
        <p:nvSpPr>
          <p:cNvPr id="4" name="Slide Number Placeholder 3">
            <a:extLst>
              <a:ext uri="{FF2B5EF4-FFF2-40B4-BE49-F238E27FC236}">
                <a16:creationId xmlns:a16="http://schemas.microsoft.com/office/drawing/2014/main" id="{97360E3C-C0DD-94FF-4675-433326229D22}"/>
              </a:ext>
            </a:extLst>
          </p:cNvPr>
          <p:cNvSpPr>
            <a:spLocks noGrp="1"/>
          </p:cNvSpPr>
          <p:nvPr>
            <p:ph type="sldNum" sz="quarter" idx="11"/>
          </p:nvPr>
        </p:nvSpPr>
        <p:spPr/>
        <p:txBody>
          <a:bodyPr/>
          <a:lstStyle/>
          <a:p>
            <a:fld id="{5EF5D831-06B2-D543-8946-72CD43B5155C}" type="slidenum">
              <a:rPr lang="en-US" smtClean="0">
                <a:solidFill>
                  <a:prstClr val="white"/>
                </a:solidFill>
              </a:rPr>
              <a:pPr/>
              <a:t>12</a:t>
            </a:fld>
            <a:endParaRPr lang="en-US">
              <a:solidFill>
                <a:prstClr val="white"/>
              </a:solidFill>
            </a:endParaRPr>
          </a:p>
        </p:txBody>
      </p:sp>
    </p:spTree>
    <p:extLst>
      <p:ext uri="{BB962C8B-B14F-4D97-AF65-F5344CB8AC3E}">
        <p14:creationId xmlns:p14="http://schemas.microsoft.com/office/powerpoint/2010/main" val="1583415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822F1-73D4-D83B-8BDF-1AD113A7DED1}"/>
              </a:ext>
            </a:extLst>
          </p:cNvPr>
          <p:cNvSpPr>
            <a:spLocks noGrp="1"/>
          </p:cNvSpPr>
          <p:nvPr>
            <p:ph type="title"/>
          </p:nvPr>
        </p:nvSpPr>
        <p:spPr/>
        <p:txBody>
          <a:bodyPr>
            <a:normAutofit/>
          </a:bodyPr>
          <a:lstStyle/>
          <a:p>
            <a:r>
              <a:rPr lang="en-US" sz="5400" dirty="0"/>
              <a:t>Data Labs 2.0 Timeline </a:t>
            </a:r>
          </a:p>
        </p:txBody>
      </p:sp>
      <p:sp>
        <p:nvSpPr>
          <p:cNvPr id="4" name="Footer Placeholder 3">
            <a:extLst>
              <a:ext uri="{FF2B5EF4-FFF2-40B4-BE49-F238E27FC236}">
                <a16:creationId xmlns:a16="http://schemas.microsoft.com/office/drawing/2014/main" id="{E50C4FAA-86D9-D2C9-84C3-2F55C5CD6C94}"/>
              </a:ext>
            </a:extLst>
          </p:cNvPr>
          <p:cNvSpPr>
            <a:spLocks noGrp="1"/>
          </p:cNvSpPr>
          <p:nvPr>
            <p:ph type="ftr" sz="quarter" idx="10"/>
          </p:nvPr>
        </p:nvSpPr>
        <p:spPr/>
        <p:txBody>
          <a:bodyPr>
            <a:normAutofit/>
          </a:bodyPr>
          <a:lstStyle/>
          <a:p>
            <a:pPr>
              <a:spcAft>
                <a:spcPts val="600"/>
              </a:spcAft>
            </a:pPr>
            <a:r>
              <a:rPr lang="en-US"/>
              <a:t>OSM 2024</a:t>
            </a:r>
            <a:endParaRPr lang="en-US" dirty="0"/>
          </a:p>
        </p:txBody>
      </p:sp>
      <p:graphicFrame>
        <p:nvGraphicFramePr>
          <p:cNvPr id="6" name="Content Placeholder 5">
            <a:extLst>
              <a:ext uri="{FF2B5EF4-FFF2-40B4-BE49-F238E27FC236}">
                <a16:creationId xmlns:a16="http://schemas.microsoft.com/office/drawing/2014/main" id="{9CCE2FA4-9BA0-968E-43FB-494192EB4C6F}"/>
              </a:ext>
            </a:extLst>
          </p:cNvPr>
          <p:cNvGraphicFramePr>
            <a:graphicFrameLocks/>
          </p:cNvGraphicFramePr>
          <p:nvPr/>
        </p:nvGraphicFramePr>
        <p:xfrm>
          <a:off x="958352" y="1275746"/>
          <a:ext cx="10853928" cy="4590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3E913BA1-81A2-7AE9-AED6-6EE8BEF90A0A}"/>
              </a:ext>
            </a:extLst>
          </p:cNvPr>
          <p:cNvSpPr>
            <a:spLocks noGrp="1"/>
          </p:cNvSpPr>
          <p:nvPr>
            <p:ph type="sldNum" sz="quarter" idx="11"/>
          </p:nvPr>
        </p:nvSpPr>
        <p:spPr/>
        <p:txBody>
          <a:bodyPr/>
          <a:lstStyle/>
          <a:p>
            <a:fld id="{5EF5D831-06B2-D543-8946-72CD43B5155C}" type="slidenum">
              <a:rPr lang="en-US" smtClean="0">
                <a:solidFill>
                  <a:prstClr val="white"/>
                </a:solidFill>
              </a:rPr>
              <a:pPr/>
              <a:t>13</a:t>
            </a:fld>
            <a:endParaRPr lang="en-US">
              <a:solidFill>
                <a:prstClr val="white"/>
              </a:solidFill>
            </a:endParaRPr>
          </a:p>
        </p:txBody>
      </p:sp>
      <p:sp>
        <p:nvSpPr>
          <p:cNvPr id="5" name="TextBox 4">
            <a:extLst>
              <a:ext uri="{FF2B5EF4-FFF2-40B4-BE49-F238E27FC236}">
                <a16:creationId xmlns:a16="http://schemas.microsoft.com/office/drawing/2014/main" id="{411DAEEF-2E29-A818-EDD5-C27E1F4DE366}"/>
              </a:ext>
            </a:extLst>
          </p:cNvPr>
          <p:cNvSpPr txBox="1"/>
          <p:nvPr/>
        </p:nvSpPr>
        <p:spPr>
          <a:xfrm>
            <a:off x="379720" y="5289866"/>
            <a:ext cx="5810630" cy="584775"/>
          </a:xfrm>
          <a:prstGeom prst="rect">
            <a:avLst/>
          </a:prstGeom>
          <a:noFill/>
        </p:spPr>
        <p:txBody>
          <a:bodyPr wrap="none" rtlCol="0">
            <a:spAutoFit/>
          </a:bodyPr>
          <a:lstStyle/>
          <a:p>
            <a:r>
              <a:rPr lang="en-US" sz="3200" dirty="0"/>
              <a:t>Join our mailing list for updates!</a:t>
            </a:r>
          </a:p>
        </p:txBody>
      </p:sp>
    </p:spTree>
    <p:extLst>
      <p:ext uri="{BB962C8B-B14F-4D97-AF65-F5344CB8AC3E}">
        <p14:creationId xmlns:p14="http://schemas.microsoft.com/office/powerpoint/2010/main" val="608289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6726FB-6CEE-B873-473A-4CB9DFFF3E79}"/>
              </a:ext>
            </a:extLst>
          </p:cNvPr>
          <p:cNvPicPr>
            <a:picLocks noChangeAspect="1"/>
          </p:cNvPicPr>
          <p:nvPr/>
        </p:nvPicPr>
        <p:blipFill rotWithShape="1">
          <a:blip r:embed="rId3"/>
          <a:srcRect t="8008" b="16992"/>
          <a:stretch/>
        </p:blipFill>
        <p:spPr>
          <a:xfrm>
            <a:off x="20" y="1"/>
            <a:ext cx="12191980" cy="6857999"/>
          </a:xfrm>
          <a:prstGeom prst="rect">
            <a:avLst/>
          </a:prstGeom>
        </p:spPr>
      </p:pic>
      <p:sp>
        <p:nvSpPr>
          <p:cNvPr id="4" name="Footer Placeholder 3">
            <a:extLst>
              <a:ext uri="{FF2B5EF4-FFF2-40B4-BE49-F238E27FC236}">
                <a16:creationId xmlns:a16="http://schemas.microsoft.com/office/drawing/2014/main" id="{AEDC963D-7335-134D-C52D-1DB2ED9F9D58}"/>
              </a:ext>
            </a:extLst>
          </p:cNvPr>
          <p:cNvSpPr>
            <a:spLocks noGrp="1"/>
          </p:cNvSpPr>
          <p:nvPr>
            <p:ph type="ftr" sz="quarter" idx="10"/>
          </p:nvPr>
        </p:nvSpPr>
        <p:spPr/>
        <p:txBody>
          <a:bodyPr vert="horz" lIns="91440" tIns="45720" rIns="91440" bIns="45720" rtlCol="0">
            <a:normAutofit/>
          </a:bodyPr>
          <a:lstStyle/>
          <a:p>
            <a:pPr>
              <a:spcAft>
                <a:spcPts val="600"/>
              </a:spcAft>
              <a:defRPr/>
            </a:pPr>
            <a:r>
              <a:rPr lang="en-US" kern="1200">
                <a:solidFill>
                  <a:srgbClr val="FFFFFF"/>
                </a:solidFill>
                <a:latin typeface="Calibri" panose="020F0502020204030204"/>
                <a:ea typeface="+mn-ea"/>
                <a:cs typeface="+mn-cs"/>
              </a:rPr>
              <a:t>OSM 2024</a:t>
            </a:r>
          </a:p>
        </p:txBody>
      </p:sp>
      <p:sp>
        <p:nvSpPr>
          <p:cNvPr id="2" name="Slide Number Placeholder 1">
            <a:extLst>
              <a:ext uri="{FF2B5EF4-FFF2-40B4-BE49-F238E27FC236}">
                <a16:creationId xmlns:a16="http://schemas.microsoft.com/office/drawing/2014/main" id="{226EBFC2-60BE-00D9-887E-61BFD561AFCE}"/>
              </a:ext>
            </a:extLst>
          </p:cNvPr>
          <p:cNvSpPr>
            <a:spLocks noGrp="1"/>
          </p:cNvSpPr>
          <p:nvPr>
            <p:ph type="sldNum" sz="quarter" idx="11"/>
          </p:nvPr>
        </p:nvSpPr>
        <p:spPr/>
        <p:txBody>
          <a:bodyPr/>
          <a:lstStyle/>
          <a:p>
            <a:fld id="{5EF5D831-06B2-D543-8946-72CD43B5155C}" type="slidenum">
              <a:rPr lang="en-US" smtClean="0">
                <a:solidFill>
                  <a:prstClr val="white"/>
                </a:solidFill>
              </a:rPr>
              <a:pPr/>
              <a:t>14</a:t>
            </a:fld>
            <a:endParaRPr lang="en-US">
              <a:solidFill>
                <a:prstClr val="white"/>
              </a:solidFill>
            </a:endParaRPr>
          </a:p>
        </p:txBody>
      </p:sp>
      <p:sp>
        <p:nvSpPr>
          <p:cNvPr id="6" name="Title 5">
            <a:extLst>
              <a:ext uri="{FF2B5EF4-FFF2-40B4-BE49-F238E27FC236}">
                <a16:creationId xmlns:a16="http://schemas.microsoft.com/office/drawing/2014/main" id="{BC47C109-1194-39BB-7B35-79A3E4E11E0B}"/>
              </a:ext>
            </a:extLst>
          </p:cNvPr>
          <p:cNvSpPr>
            <a:spLocks noGrp="1"/>
          </p:cNvSpPr>
          <p:nvPr>
            <p:ph type="title" idx="4294967295"/>
          </p:nvPr>
        </p:nvSpPr>
        <p:spPr>
          <a:xfrm>
            <a:off x="1777814" y="5343525"/>
            <a:ext cx="8952099" cy="1209676"/>
          </a:xfrm>
          <a:solidFill>
            <a:schemeClr val="bg1"/>
          </a:solidFill>
        </p:spPr>
        <p:txBody>
          <a:bodyPr vert="horz" lIns="91440" tIns="45720" rIns="91440" bIns="45720" rtlCol="0">
            <a:normAutofit fontScale="90000"/>
          </a:bodyPr>
          <a:lstStyle/>
          <a:p>
            <a:pPr algn="ctr"/>
            <a:r>
              <a:rPr lang="en-US" dirty="0">
                <a:solidFill>
                  <a:schemeClr val="tx1">
                    <a:lumMod val="85000"/>
                    <a:lumOff val="15000"/>
                  </a:schemeClr>
                </a:solidFill>
              </a:rPr>
              <a:t>Thank you!</a:t>
            </a:r>
            <a:br>
              <a:rPr lang="en-US" dirty="0">
                <a:solidFill>
                  <a:schemeClr val="tx1">
                    <a:lumMod val="85000"/>
                    <a:lumOff val="15000"/>
                  </a:schemeClr>
                </a:solidFill>
              </a:rPr>
            </a:br>
            <a:r>
              <a:rPr lang="en-US" dirty="0" err="1">
                <a:solidFill>
                  <a:schemeClr val="tx1">
                    <a:lumMod val="85000"/>
                    <a:lumOff val="15000"/>
                  </a:schemeClr>
                </a:solidFill>
              </a:rPr>
              <a:t>datalab.marine.rutgers.edu</a:t>
            </a:r>
            <a:endParaRPr lang="en-US" dirty="0">
              <a:solidFill>
                <a:schemeClr val="tx1">
                  <a:lumMod val="85000"/>
                  <a:lumOff val="15000"/>
                </a:schemeClr>
              </a:solidFill>
            </a:endParaRPr>
          </a:p>
        </p:txBody>
      </p:sp>
      <p:pic>
        <p:nvPicPr>
          <p:cNvPr id="3" name="Picture 2" descr="A qr code with blue squares&#10;&#10;Description automatically generated">
            <a:extLst>
              <a:ext uri="{FF2B5EF4-FFF2-40B4-BE49-F238E27FC236}">
                <a16:creationId xmlns:a16="http://schemas.microsoft.com/office/drawing/2014/main" id="{9807EFC6-4441-60A0-2D83-F266E1935DCF}"/>
              </a:ext>
            </a:extLst>
          </p:cNvPr>
          <p:cNvPicPr>
            <a:picLocks noChangeAspect="1"/>
          </p:cNvPicPr>
          <p:nvPr/>
        </p:nvPicPr>
        <p:blipFill>
          <a:blip r:embed="rId4"/>
          <a:stretch>
            <a:fillRect/>
          </a:stretch>
        </p:blipFill>
        <p:spPr>
          <a:xfrm>
            <a:off x="9982200" y="304799"/>
            <a:ext cx="2027555" cy="2027555"/>
          </a:xfrm>
          <a:prstGeom prst="rect">
            <a:avLst/>
          </a:prstGeom>
        </p:spPr>
      </p:pic>
      <p:pic>
        <p:nvPicPr>
          <p:cNvPr id="10" name="Picture 9" descr="A logo of a globe with a gold ring&#10;&#10;Description automatically generated">
            <a:extLst>
              <a:ext uri="{FF2B5EF4-FFF2-40B4-BE49-F238E27FC236}">
                <a16:creationId xmlns:a16="http://schemas.microsoft.com/office/drawing/2014/main" id="{8E1CFFC1-D2EB-29BA-A657-A4617FA7ABBA}"/>
              </a:ext>
            </a:extLst>
          </p:cNvPr>
          <p:cNvPicPr>
            <a:picLocks noChangeAspect="1"/>
          </p:cNvPicPr>
          <p:nvPr/>
        </p:nvPicPr>
        <p:blipFill>
          <a:blip r:embed="rId5"/>
          <a:stretch>
            <a:fillRect/>
          </a:stretch>
        </p:blipFill>
        <p:spPr>
          <a:xfrm>
            <a:off x="182246" y="56837"/>
            <a:ext cx="2119306" cy="2129151"/>
          </a:xfrm>
          <a:prstGeom prst="rect">
            <a:avLst/>
          </a:prstGeom>
        </p:spPr>
      </p:pic>
    </p:spTree>
    <p:extLst>
      <p:ext uri="{BB962C8B-B14F-4D97-AF65-F5344CB8AC3E}">
        <p14:creationId xmlns:p14="http://schemas.microsoft.com/office/powerpoint/2010/main" val="1943144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265"/>
        <p:cNvGrpSpPr/>
        <p:nvPr/>
      </p:nvGrpSpPr>
      <p:grpSpPr>
        <a:xfrm>
          <a:off x="0" y="0"/>
          <a:ext cx="0" cy="0"/>
          <a:chOff x="0" y="0"/>
          <a:chExt cx="0" cy="0"/>
        </a:xfrm>
      </p:grpSpPr>
      <p:sp>
        <p:nvSpPr>
          <p:cNvPr id="266" name="Google Shape;266;ge771b41b17_0_161"/>
          <p:cNvSpPr txBox="1">
            <a:spLocks noGrp="1"/>
          </p:cNvSpPr>
          <p:nvPr>
            <p:ph type="title"/>
          </p:nvPr>
        </p:nvSpPr>
        <p:spPr/>
        <p:txBody>
          <a:bodyPr/>
          <a:lstStyle/>
          <a:p>
            <a:pPr lvl="0"/>
            <a:r>
              <a:rPr lang="en-US">
                <a:sym typeface="Trebuchet MS"/>
              </a:rPr>
              <a:t>Goals of the OOI Lab Manual</a:t>
            </a:r>
            <a:endParaRPr lang="en-US"/>
          </a:p>
        </p:txBody>
      </p:sp>
      <p:sp>
        <p:nvSpPr>
          <p:cNvPr id="2" name="Text Placeholder 1">
            <a:extLst>
              <a:ext uri="{FF2B5EF4-FFF2-40B4-BE49-F238E27FC236}">
                <a16:creationId xmlns:a16="http://schemas.microsoft.com/office/drawing/2014/main" id="{E4AF0A4C-EF57-4B46-AAF8-B3E04CC9C407}"/>
              </a:ext>
            </a:extLst>
          </p:cNvPr>
          <p:cNvSpPr>
            <a:spLocks noGrp="1"/>
          </p:cNvSpPr>
          <p:nvPr>
            <p:ph idx="1"/>
          </p:nvPr>
        </p:nvSpPr>
        <p:spPr>
          <a:xfrm>
            <a:off x="838200" y="1519518"/>
            <a:ext cx="5756910" cy="4437529"/>
          </a:xfrm>
        </p:spPr>
        <p:txBody>
          <a:bodyPr/>
          <a:lstStyle/>
          <a:p>
            <a:r>
              <a:rPr lang="en-US" sz="2400" dirty="0"/>
              <a:t>Build </a:t>
            </a:r>
            <a:r>
              <a:rPr lang="en-US" sz="2400" b="1" dirty="0"/>
              <a:t>data literacy </a:t>
            </a:r>
            <a:r>
              <a:rPr lang="en-US" sz="2400" dirty="0"/>
              <a:t>and critical thinking skills in undergraduate students using </a:t>
            </a:r>
            <a:r>
              <a:rPr lang="en-US" sz="2400" b="1" dirty="0"/>
              <a:t>authentic</a:t>
            </a:r>
            <a:r>
              <a:rPr lang="en-US" sz="2400" dirty="0"/>
              <a:t> (“messy”) scientific data </a:t>
            </a:r>
          </a:p>
          <a:p>
            <a:r>
              <a:rPr lang="en-US" sz="2400" dirty="0"/>
              <a:t>Visualize data in a user-friendly, </a:t>
            </a:r>
            <a:r>
              <a:rPr lang="en-US" sz="2400" b="1" dirty="0"/>
              <a:t>interactive</a:t>
            </a:r>
            <a:r>
              <a:rPr lang="en-US" sz="2400" dirty="0"/>
              <a:t> and authentic way</a:t>
            </a:r>
          </a:p>
          <a:p>
            <a:r>
              <a:rPr lang="en-US" sz="2400" dirty="0"/>
              <a:t>Engage students with data activities that reinforce student confidence in scientific questioning, data analysis, and synthesis</a:t>
            </a:r>
          </a:p>
          <a:p>
            <a:r>
              <a:rPr lang="en-US" sz="2400" dirty="0"/>
              <a:t>Provide a real-world context for </a:t>
            </a:r>
            <a:r>
              <a:rPr lang="en-US" sz="2400" b="1" dirty="0"/>
              <a:t>key concepts </a:t>
            </a:r>
            <a:r>
              <a:rPr lang="en-US" sz="2400" dirty="0"/>
              <a:t>in oceanography</a:t>
            </a:r>
          </a:p>
        </p:txBody>
      </p:sp>
      <p:sp>
        <p:nvSpPr>
          <p:cNvPr id="268" name="Google Shape;268;ge771b41b17_0_161"/>
          <p:cNvSpPr txBox="1">
            <a:spLocks noGrp="1"/>
          </p:cNvSpPr>
          <p:nvPr>
            <p:ph type="ftr" sz="quarter" idx="10"/>
          </p:nvPr>
        </p:nvSpPr>
        <p:spPr/>
        <p:txBody>
          <a:bodyPr/>
          <a:lstStyle/>
          <a:p>
            <a:pPr lvl="0"/>
            <a:r>
              <a:rPr lang="en-US"/>
              <a:t>OSM 2024</a:t>
            </a:r>
          </a:p>
        </p:txBody>
      </p:sp>
      <p:pic>
        <p:nvPicPr>
          <p:cNvPr id="5" name="Google Shape;186;p6">
            <a:extLst>
              <a:ext uri="{FF2B5EF4-FFF2-40B4-BE49-F238E27FC236}">
                <a16:creationId xmlns:a16="http://schemas.microsoft.com/office/drawing/2014/main" id="{8A255B78-0229-B744-BB47-77F62BEBEC62}"/>
              </a:ext>
            </a:extLst>
          </p:cNvPr>
          <p:cNvPicPr preferRelativeResize="0"/>
          <p:nvPr/>
        </p:nvPicPr>
        <p:blipFill rotWithShape="1">
          <a:blip r:embed="rId3">
            <a:alphaModFix/>
          </a:blip>
          <a:srcRect/>
          <a:stretch/>
        </p:blipFill>
        <p:spPr>
          <a:xfrm>
            <a:off x="6759614" y="1519517"/>
            <a:ext cx="4729031" cy="3480746"/>
          </a:xfrm>
          <a:prstGeom prst="rect">
            <a:avLst/>
          </a:prstGeom>
          <a:noFill/>
          <a:ln>
            <a:noFill/>
          </a:ln>
        </p:spPr>
      </p:pic>
      <p:sp>
        <p:nvSpPr>
          <p:cNvPr id="4" name="Slide Number Placeholder 3">
            <a:extLst>
              <a:ext uri="{FF2B5EF4-FFF2-40B4-BE49-F238E27FC236}">
                <a16:creationId xmlns:a16="http://schemas.microsoft.com/office/drawing/2014/main" id="{A2F83958-1AE1-E1BC-7B4A-93A03A31ED4F}"/>
              </a:ext>
            </a:extLst>
          </p:cNvPr>
          <p:cNvSpPr>
            <a:spLocks noGrp="1"/>
          </p:cNvSpPr>
          <p:nvPr>
            <p:ph type="sldNum" sz="quarter" idx="11"/>
          </p:nvPr>
        </p:nvSpPr>
        <p:spPr/>
        <p:txBody>
          <a:bodyPr/>
          <a:lstStyle/>
          <a:p>
            <a:fld id="{5EF5D831-06B2-D543-8946-72CD43B5155C}" type="slidenum">
              <a:rPr lang="en-US" smtClean="0">
                <a:solidFill>
                  <a:prstClr val="white"/>
                </a:solidFill>
              </a:rPr>
              <a:pPr/>
              <a:t>15</a:t>
            </a:fld>
            <a:endParaRPr lang="en-US">
              <a:solidFill>
                <a:prstClr val="white"/>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5400"/>
              <a:t>Survey Facts </a:t>
            </a:r>
          </a:p>
        </p:txBody>
      </p:sp>
      <p:sp>
        <p:nvSpPr>
          <p:cNvPr id="3" name="Content Placeholder 2"/>
          <p:cNvSpPr>
            <a:spLocks noGrp="1"/>
          </p:cNvSpPr>
          <p:nvPr>
            <p:ph idx="1"/>
          </p:nvPr>
        </p:nvSpPr>
        <p:spPr>
          <a:xfrm>
            <a:off x="838200" y="1519518"/>
            <a:ext cx="7033591" cy="4437529"/>
          </a:xfrm>
        </p:spPr>
        <p:txBody>
          <a:bodyPr anchor="t">
            <a:normAutofit/>
          </a:bodyPr>
          <a:lstStyle/>
          <a:p>
            <a:r>
              <a:rPr lang="en-US" sz="2200" dirty="0"/>
              <a:t>Sent to updated database of 590 professors</a:t>
            </a:r>
          </a:p>
          <a:p>
            <a:r>
              <a:rPr lang="en-US" sz="2200" dirty="0"/>
              <a:t>Completed by 145 individuals (22.8% response rate). </a:t>
            </a:r>
          </a:p>
          <a:p>
            <a:r>
              <a:rPr lang="en-US" sz="2200" dirty="0"/>
              <a:t>Analysis focused on n=133</a:t>
            </a:r>
          </a:p>
          <a:p>
            <a:pPr lvl="1"/>
            <a:r>
              <a:rPr lang="en-US" sz="2200" dirty="0"/>
              <a:t>130 who indicated that they had taught an undergraduate-level oceanography course (or a related course with substantial oceanographic content) in the past two years. </a:t>
            </a:r>
          </a:p>
          <a:p>
            <a:pPr lvl="1"/>
            <a:r>
              <a:rPr lang="en-US" sz="2200" dirty="0"/>
              <a:t>An additional 3 respondents indicated that, although they had not recently taught this type of course, they planned to do so in the next two years. </a:t>
            </a:r>
          </a:p>
          <a:p>
            <a:endParaRPr lang="en-US" sz="2200"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10424" r="28246" b="2"/>
          <a:stretch/>
        </p:blipFill>
        <p:spPr>
          <a:xfrm>
            <a:off x="8130937" y="1690026"/>
            <a:ext cx="3941064" cy="4096512"/>
          </a:xfrm>
          <a:prstGeom prst="rect">
            <a:avLst/>
          </a:prstGeom>
        </p:spPr>
      </p:pic>
      <p:sp>
        <p:nvSpPr>
          <p:cNvPr id="4" name="Footer Placeholder 3">
            <a:extLst>
              <a:ext uri="{FF2B5EF4-FFF2-40B4-BE49-F238E27FC236}">
                <a16:creationId xmlns:a16="http://schemas.microsoft.com/office/drawing/2014/main" id="{DE0410D3-0633-C260-CA5B-77E3F0E1AC29}"/>
              </a:ext>
            </a:extLst>
          </p:cNvPr>
          <p:cNvSpPr>
            <a:spLocks noGrp="1"/>
          </p:cNvSpPr>
          <p:nvPr>
            <p:ph type="ftr" sz="quarter" idx="10"/>
          </p:nvPr>
        </p:nvSpPr>
        <p:spPr/>
        <p:txBody>
          <a:bodyPr/>
          <a:lstStyle/>
          <a:p>
            <a:r>
              <a:rPr lang="en-US">
                <a:solidFill>
                  <a:prstClr val="white"/>
                </a:solidFill>
              </a:rPr>
              <a:t>OSM 2024</a:t>
            </a:r>
            <a:endParaRPr lang="en-US" dirty="0">
              <a:solidFill>
                <a:prstClr val="white"/>
              </a:solidFill>
            </a:endParaRPr>
          </a:p>
        </p:txBody>
      </p:sp>
      <p:sp>
        <p:nvSpPr>
          <p:cNvPr id="7" name="Slide Number Placeholder 6">
            <a:extLst>
              <a:ext uri="{FF2B5EF4-FFF2-40B4-BE49-F238E27FC236}">
                <a16:creationId xmlns:a16="http://schemas.microsoft.com/office/drawing/2014/main" id="{850DEDDE-5822-75E3-070E-20590F7F4FB3}"/>
              </a:ext>
            </a:extLst>
          </p:cNvPr>
          <p:cNvSpPr>
            <a:spLocks noGrp="1"/>
          </p:cNvSpPr>
          <p:nvPr>
            <p:ph type="sldNum" sz="quarter" idx="11"/>
          </p:nvPr>
        </p:nvSpPr>
        <p:spPr/>
        <p:txBody>
          <a:bodyPr/>
          <a:lstStyle/>
          <a:p>
            <a:fld id="{5EF5D831-06B2-D543-8946-72CD43B5155C}" type="slidenum">
              <a:rPr lang="en-US" smtClean="0">
                <a:solidFill>
                  <a:prstClr val="white"/>
                </a:solidFill>
              </a:rPr>
              <a:pPr/>
              <a:t>16</a:t>
            </a:fld>
            <a:endParaRPr lang="en-US">
              <a:solidFill>
                <a:prstClr val="white"/>
              </a:solidFill>
            </a:endParaRPr>
          </a:p>
        </p:txBody>
      </p:sp>
    </p:spTree>
    <p:extLst>
      <p:ext uri="{BB962C8B-B14F-4D97-AF65-F5344CB8AC3E}">
        <p14:creationId xmlns:p14="http://schemas.microsoft.com/office/powerpoint/2010/main" val="1174095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86EC5-8654-264F-8CF7-9194CEC4135A}"/>
              </a:ext>
            </a:extLst>
          </p:cNvPr>
          <p:cNvSpPr>
            <a:spLocks noGrp="1"/>
          </p:cNvSpPr>
          <p:nvPr>
            <p:ph type="title"/>
          </p:nvPr>
        </p:nvSpPr>
        <p:spPr>
          <a:xfrm>
            <a:off x="1694688" y="365126"/>
            <a:ext cx="9659112" cy="1060262"/>
          </a:xfrm>
        </p:spPr>
        <p:txBody>
          <a:bodyPr anchor="t">
            <a:normAutofit/>
          </a:bodyPr>
          <a:lstStyle/>
          <a:p>
            <a:r>
              <a:rPr lang="en-US" sz="4000" dirty="0"/>
              <a:t>OOI Data Labs Project – Key Goals</a:t>
            </a:r>
          </a:p>
        </p:txBody>
      </p:sp>
      <p:sp>
        <p:nvSpPr>
          <p:cNvPr id="9" name="Content Placeholder 8">
            <a:extLst>
              <a:ext uri="{FF2B5EF4-FFF2-40B4-BE49-F238E27FC236}">
                <a16:creationId xmlns:a16="http://schemas.microsoft.com/office/drawing/2014/main" id="{A60BBA68-ED3F-553C-4C88-E016F76991AD}"/>
              </a:ext>
            </a:extLst>
          </p:cNvPr>
          <p:cNvSpPr>
            <a:spLocks noGrp="1"/>
          </p:cNvSpPr>
          <p:nvPr>
            <p:ph idx="1"/>
          </p:nvPr>
        </p:nvSpPr>
        <p:spPr>
          <a:xfrm>
            <a:off x="838200" y="3877056"/>
            <a:ext cx="10515600" cy="2079991"/>
          </a:xfrm>
        </p:spPr>
        <p:txBody>
          <a:bodyPr>
            <a:normAutofit/>
          </a:bodyPr>
          <a:lstStyle/>
          <a:p>
            <a:pPr marL="285750" lvl="0" indent="-285750">
              <a:lnSpc>
                <a:spcPct val="100000"/>
              </a:lnSpc>
              <a:buFont typeface="Arial" panose="020B0604020202020204" pitchFamily="34" charset="0"/>
              <a:buChar char="•"/>
            </a:pPr>
            <a:r>
              <a:rPr lang="en-US" sz="2800" dirty="0"/>
              <a:t>Build a </a:t>
            </a:r>
            <a:r>
              <a:rPr lang="en-US" sz="2800" b="1" dirty="0"/>
              <a:t>Community of Practice (CoP) </a:t>
            </a:r>
            <a:r>
              <a:rPr lang="en-US" sz="2800" dirty="0"/>
              <a:t>of professors, interested in using OOI data with their undergraduate students.</a:t>
            </a:r>
          </a:p>
          <a:p>
            <a:pPr marL="285750" lvl="0" indent="-285750">
              <a:lnSpc>
                <a:spcPct val="100000"/>
              </a:lnSpc>
              <a:buFont typeface="Arial" panose="020B0604020202020204" pitchFamily="34" charset="0"/>
              <a:buChar char="•"/>
            </a:pPr>
            <a:r>
              <a:rPr lang="en-US" sz="2800" dirty="0"/>
              <a:t>Make OOI data more </a:t>
            </a:r>
            <a:r>
              <a:rPr lang="en-US" sz="2800" b="1" dirty="0"/>
              <a:t>accessible</a:t>
            </a:r>
            <a:r>
              <a:rPr lang="en-US" sz="2800" dirty="0"/>
              <a:t> to educators and students.</a:t>
            </a:r>
          </a:p>
          <a:p>
            <a:endParaRPr lang="en-US" dirty="0"/>
          </a:p>
          <a:p>
            <a:endParaRPr lang="en-US" dirty="0"/>
          </a:p>
        </p:txBody>
      </p:sp>
      <p:sp>
        <p:nvSpPr>
          <p:cNvPr id="7" name="Footer Placeholder 6"/>
          <p:cNvSpPr>
            <a:spLocks noGrp="1"/>
          </p:cNvSpPr>
          <p:nvPr>
            <p:ph type="ftr" sz="quarter" idx="10"/>
          </p:nvPr>
        </p:nvSpPr>
        <p:spPr/>
        <p:txBody>
          <a:bodyPr>
            <a:normAutofit/>
          </a:bodyPr>
          <a:lstStyle/>
          <a:p>
            <a:pPr>
              <a:spcAft>
                <a:spcPts val="600"/>
              </a:spcAft>
            </a:pPr>
            <a:r>
              <a:rPr lang="en-US"/>
              <a:t>OSM 2024</a:t>
            </a:r>
          </a:p>
        </p:txBody>
      </p:sp>
      <p:pic>
        <p:nvPicPr>
          <p:cNvPr id="4" name="Google Shape;94;p2">
            <a:extLst>
              <a:ext uri="{FF2B5EF4-FFF2-40B4-BE49-F238E27FC236}">
                <a16:creationId xmlns:a16="http://schemas.microsoft.com/office/drawing/2014/main" id="{701CF941-7CC1-4338-B5C1-C1BE0C773FCC}"/>
              </a:ext>
            </a:extLst>
          </p:cNvPr>
          <p:cNvPicPr preferRelativeResize="0"/>
          <p:nvPr/>
        </p:nvPicPr>
        <p:blipFill>
          <a:blip r:embed="rId3">
            <a:alphaModFix/>
          </a:blip>
          <a:stretch>
            <a:fillRect/>
          </a:stretch>
        </p:blipFill>
        <p:spPr>
          <a:xfrm>
            <a:off x="1993745" y="1117325"/>
            <a:ext cx="8204509" cy="2560079"/>
          </a:xfrm>
          <a:prstGeom prst="rect">
            <a:avLst/>
          </a:prstGeom>
          <a:noFill/>
          <a:ln>
            <a:noFill/>
          </a:ln>
          <a:effectLst>
            <a:softEdge rad="128579"/>
          </a:effectLst>
        </p:spPr>
      </p:pic>
      <p:sp>
        <p:nvSpPr>
          <p:cNvPr id="3" name="Rectangle 2">
            <a:extLst>
              <a:ext uri="{FF2B5EF4-FFF2-40B4-BE49-F238E27FC236}">
                <a16:creationId xmlns:a16="http://schemas.microsoft.com/office/drawing/2014/main" id="{B734B0DE-9386-99CC-82BF-2F308567ED41}"/>
              </a:ext>
            </a:extLst>
          </p:cNvPr>
          <p:cNvSpPr/>
          <p:nvPr/>
        </p:nvSpPr>
        <p:spPr>
          <a:xfrm>
            <a:off x="82200" y="136525"/>
            <a:ext cx="1512000" cy="1512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6" name="Slide Number Placeholder 5">
            <a:extLst>
              <a:ext uri="{FF2B5EF4-FFF2-40B4-BE49-F238E27FC236}">
                <a16:creationId xmlns:a16="http://schemas.microsoft.com/office/drawing/2014/main" id="{FE6C68CF-F8A9-B4CC-73B1-C5CDA88DDA77}"/>
              </a:ext>
            </a:extLst>
          </p:cNvPr>
          <p:cNvSpPr>
            <a:spLocks noGrp="1"/>
          </p:cNvSpPr>
          <p:nvPr>
            <p:ph type="sldNum" sz="quarter" idx="11"/>
          </p:nvPr>
        </p:nvSpPr>
        <p:spPr/>
        <p:txBody>
          <a:bodyPr/>
          <a:lstStyle/>
          <a:p>
            <a:fld id="{5EF5D831-06B2-D543-8946-72CD43B5155C}" type="slidenum">
              <a:rPr lang="en-US" smtClean="0">
                <a:solidFill>
                  <a:prstClr val="white"/>
                </a:solidFill>
              </a:rPr>
              <a:pPr/>
              <a:t>2</a:t>
            </a:fld>
            <a:endParaRPr lang="en-US">
              <a:solidFill>
                <a:prstClr val="white"/>
              </a:solidFill>
            </a:endParaRPr>
          </a:p>
        </p:txBody>
      </p:sp>
    </p:spTree>
    <p:extLst>
      <p:ext uri="{BB962C8B-B14F-4D97-AF65-F5344CB8AC3E}">
        <p14:creationId xmlns:p14="http://schemas.microsoft.com/office/powerpoint/2010/main" val="3480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Data Exploration?</a:t>
            </a:r>
          </a:p>
        </p:txBody>
      </p:sp>
      <p:sp>
        <p:nvSpPr>
          <p:cNvPr id="5" name="Footer Placeholder 4"/>
          <p:cNvSpPr>
            <a:spLocks noGrp="1"/>
          </p:cNvSpPr>
          <p:nvPr>
            <p:ph type="ftr" sz="quarter" idx="4294967295"/>
          </p:nvPr>
        </p:nvSpPr>
        <p:spPr>
          <a:prstGeom prst="rect">
            <a:avLst/>
          </a:prstGeom>
        </p:spPr>
        <p:txBody>
          <a:bodyPr/>
          <a:lstStyle/>
          <a:p>
            <a:r>
              <a:rPr lang="en-US"/>
              <a:t>OSM 2024</a:t>
            </a:r>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2758" r="12578" b="55638"/>
          <a:stretch/>
        </p:blipFill>
        <p:spPr>
          <a:xfrm>
            <a:off x="1817078" y="1342663"/>
            <a:ext cx="4208585" cy="4236770"/>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3107" t="44388" r="12229" b="7068"/>
          <a:stretch/>
        </p:blipFill>
        <p:spPr>
          <a:xfrm>
            <a:off x="6260124" y="1342663"/>
            <a:ext cx="4208585" cy="4636106"/>
          </a:xfrm>
          <a:prstGeom prst="rect">
            <a:avLst/>
          </a:prstGeom>
        </p:spPr>
      </p:pic>
      <p:sp>
        <p:nvSpPr>
          <p:cNvPr id="3" name="Slide Number Placeholder 2">
            <a:extLst>
              <a:ext uri="{FF2B5EF4-FFF2-40B4-BE49-F238E27FC236}">
                <a16:creationId xmlns:a16="http://schemas.microsoft.com/office/drawing/2014/main" id="{51AEF7C3-4788-72AC-B94B-38E133213084}"/>
              </a:ext>
            </a:extLst>
          </p:cNvPr>
          <p:cNvSpPr>
            <a:spLocks noGrp="1"/>
          </p:cNvSpPr>
          <p:nvPr>
            <p:ph type="sldNum" sz="quarter" idx="11"/>
          </p:nvPr>
        </p:nvSpPr>
        <p:spPr/>
        <p:txBody>
          <a:bodyPr/>
          <a:lstStyle/>
          <a:p>
            <a:fld id="{5EF5D831-06B2-D543-8946-72CD43B5155C}" type="slidenum">
              <a:rPr lang="en-US" smtClean="0">
                <a:solidFill>
                  <a:prstClr val="white"/>
                </a:solidFill>
              </a:rPr>
              <a:pPr/>
              <a:t>3</a:t>
            </a:fld>
            <a:endParaRPr lang="en-US">
              <a:solidFill>
                <a:prstClr val="white"/>
              </a:solidFill>
            </a:endParaRPr>
          </a:p>
        </p:txBody>
      </p:sp>
    </p:spTree>
    <p:extLst>
      <p:ext uri="{BB962C8B-B14F-4D97-AF65-F5344CB8AC3E}">
        <p14:creationId xmlns:p14="http://schemas.microsoft.com/office/powerpoint/2010/main" val="3281482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564BE73-97A2-EA4E-9EE4-A7986991A40B}"/>
              </a:ext>
            </a:extLst>
          </p:cNvPr>
          <p:cNvSpPr>
            <a:spLocks noGrp="1"/>
          </p:cNvSpPr>
          <p:nvPr>
            <p:ph type="ftr" sz="quarter" idx="10"/>
          </p:nvPr>
        </p:nvSpPr>
        <p:spPr/>
        <p:txBody>
          <a:bodyPr/>
          <a:lstStyle/>
          <a:p>
            <a:r>
              <a:rPr lang="en-US"/>
              <a:t>OSM 2024</a:t>
            </a:r>
            <a:endParaRPr lang="en-US" dirty="0"/>
          </a:p>
        </p:txBody>
      </p:sp>
      <p:pic>
        <p:nvPicPr>
          <p:cNvPr id="10" name="Picture 9">
            <a:extLst>
              <a:ext uri="{FF2B5EF4-FFF2-40B4-BE49-F238E27FC236}">
                <a16:creationId xmlns:a16="http://schemas.microsoft.com/office/drawing/2014/main" id="{D3641C33-7248-E5A3-C857-DB340819A581}"/>
              </a:ext>
            </a:extLst>
          </p:cNvPr>
          <p:cNvPicPr>
            <a:picLocks noChangeAspect="1"/>
          </p:cNvPicPr>
          <p:nvPr/>
        </p:nvPicPr>
        <p:blipFill>
          <a:blip r:embed="rId2"/>
          <a:stretch>
            <a:fillRect/>
          </a:stretch>
        </p:blipFill>
        <p:spPr>
          <a:xfrm>
            <a:off x="-18711" y="599988"/>
            <a:ext cx="12210711" cy="4974094"/>
          </a:xfrm>
          <a:prstGeom prst="rect">
            <a:avLst/>
          </a:prstGeom>
        </p:spPr>
      </p:pic>
      <p:sp>
        <p:nvSpPr>
          <p:cNvPr id="4" name="Slide Number Placeholder 3">
            <a:extLst>
              <a:ext uri="{FF2B5EF4-FFF2-40B4-BE49-F238E27FC236}">
                <a16:creationId xmlns:a16="http://schemas.microsoft.com/office/drawing/2014/main" id="{149AE1B5-C807-223A-597C-454D184208E9}"/>
              </a:ext>
            </a:extLst>
          </p:cNvPr>
          <p:cNvSpPr>
            <a:spLocks noGrp="1"/>
          </p:cNvSpPr>
          <p:nvPr>
            <p:ph type="sldNum" sz="quarter" idx="11"/>
          </p:nvPr>
        </p:nvSpPr>
        <p:spPr/>
        <p:txBody>
          <a:bodyPr/>
          <a:lstStyle/>
          <a:p>
            <a:fld id="{5EF5D831-06B2-D543-8946-72CD43B5155C}" type="slidenum">
              <a:rPr lang="en-US" smtClean="0">
                <a:solidFill>
                  <a:prstClr val="white"/>
                </a:solidFill>
              </a:rPr>
              <a:pPr/>
              <a:t>4</a:t>
            </a:fld>
            <a:endParaRPr lang="en-US">
              <a:solidFill>
                <a:prstClr val="white"/>
              </a:solidFill>
            </a:endParaRPr>
          </a:p>
        </p:txBody>
      </p:sp>
    </p:spTree>
    <p:extLst>
      <p:ext uri="{BB962C8B-B14F-4D97-AF65-F5344CB8AC3E}">
        <p14:creationId xmlns:p14="http://schemas.microsoft.com/office/powerpoint/2010/main" val="2640646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7" name="Google Shape;287;p8"/>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US" sz="3600" b="1" dirty="0"/>
              <a:t>Data Labs Resource Collection</a:t>
            </a:r>
            <a:endParaRPr dirty="0"/>
          </a:p>
        </p:txBody>
      </p:sp>
      <p:sp>
        <p:nvSpPr>
          <p:cNvPr id="303" name="Google Shape;303;p8"/>
          <p:cNvSpPr txBox="1">
            <a:spLocks noGrp="1"/>
          </p:cNvSpPr>
          <p:nvPr>
            <p:ph type="ftr" sz="quarter" idx="10"/>
          </p:nvPr>
        </p:nvSpPr>
        <p:spPr>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100"/>
              <a:buFont typeface="Cambria"/>
              <a:buNone/>
            </a:pPr>
            <a:r>
              <a:rPr lang="en-US" dirty="0"/>
              <a:t>OSM 2024</a:t>
            </a:r>
            <a:endParaRPr dirty="0"/>
          </a:p>
        </p:txBody>
      </p:sp>
      <p:sp>
        <p:nvSpPr>
          <p:cNvPr id="286" name="Google Shape;286;p8"/>
          <p:cNvSpPr txBox="1"/>
          <p:nvPr/>
        </p:nvSpPr>
        <p:spPr>
          <a:xfrm>
            <a:off x="2466603" y="1357968"/>
            <a:ext cx="2590582" cy="144655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Want a ready-made lesson plan incorporating OOI datasets?</a:t>
            </a:r>
            <a:endParaRPr/>
          </a:p>
        </p:txBody>
      </p:sp>
      <p:sp>
        <p:nvSpPr>
          <p:cNvPr id="288" name="Google Shape;288;p8"/>
          <p:cNvSpPr txBox="1"/>
          <p:nvPr/>
        </p:nvSpPr>
        <p:spPr>
          <a:xfrm>
            <a:off x="7372387" y="1357968"/>
            <a:ext cx="2614412" cy="144655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Want to start from scratch using curated OOI datasets? </a:t>
            </a:r>
            <a:endParaRPr/>
          </a:p>
        </p:txBody>
      </p:sp>
      <p:sp>
        <p:nvSpPr>
          <p:cNvPr id="289" name="Google Shape;289;p8"/>
          <p:cNvSpPr txBox="1"/>
          <p:nvPr/>
        </p:nvSpPr>
        <p:spPr>
          <a:xfrm>
            <a:off x="5184566" y="1363454"/>
            <a:ext cx="2345883" cy="144655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Want a modular set of activities that you can adapt?</a:t>
            </a:r>
            <a:endParaRPr/>
          </a:p>
        </p:txBody>
      </p:sp>
      <p:sp>
        <p:nvSpPr>
          <p:cNvPr id="290" name="Google Shape;290;p8"/>
          <p:cNvSpPr txBox="1"/>
          <p:nvPr/>
        </p:nvSpPr>
        <p:spPr>
          <a:xfrm>
            <a:off x="123969" y="1357968"/>
            <a:ext cx="2461792" cy="144655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Want a series of lab activities with built-in student assessments?</a:t>
            </a:r>
            <a:endParaRPr/>
          </a:p>
        </p:txBody>
      </p:sp>
      <p:sp>
        <p:nvSpPr>
          <p:cNvPr id="291" name="Google Shape;291;p8"/>
          <p:cNvSpPr/>
          <p:nvPr/>
        </p:nvSpPr>
        <p:spPr>
          <a:xfrm flipH="1">
            <a:off x="1097287" y="3104145"/>
            <a:ext cx="257578" cy="772732"/>
          </a:xfrm>
          <a:prstGeom prst="downArrow">
            <a:avLst>
              <a:gd name="adj1" fmla="val 50000"/>
              <a:gd name="adj2" fmla="val 50000"/>
            </a:avLst>
          </a:prstGeom>
          <a:solidFill>
            <a:schemeClr val="accent1"/>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92" name="Google Shape;292;p8"/>
          <p:cNvSpPr/>
          <p:nvPr/>
        </p:nvSpPr>
        <p:spPr>
          <a:xfrm flipH="1">
            <a:off x="6143778" y="3104145"/>
            <a:ext cx="257578" cy="772732"/>
          </a:xfrm>
          <a:prstGeom prst="downArrow">
            <a:avLst>
              <a:gd name="adj1" fmla="val 50000"/>
              <a:gd name="adj2" fmla="val 50000"/>
            </a:avLst>
          </a:prstGeom>
          <a:solidFill>
            <a:schemeClr val="accent1"/>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93" name="Google Shape;293;p8"/>
          <p:cNvSpPr/>
          <p:nvPr/>
        </p:nvSpPr>
        <p:spPr>
          <a:xfrm flipH="1">
            <a:off x="10943365" y="3104145"/>
            <a:ext cx="257578" cy="772732"/>
          </a:xfrm>
          <a:prstGeom prst="downArrow">
            <a:avLst>
              <a:gd name="adj1" fmla="val 50000"/>
              <a:gd name="adj2" fmla="val 50000"/>
            </a:avLst>
          </a:prstGeom>
          <a:solidFill>
            <a:schemeClr val="accent1"/>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94" name="Google Shape;294;p8"/>
          <p:cNvSpPr/>
          <p:nvPr/>
        </p:nvSpPr>
        <p:spPr>
          <a:xfrm flipH="1">
            <a:off x="8554177" y="3104145"/>
            <a:ext cx="257578" cy="772732"/>
          </a:xfrm>
          <a:prstGeom prst="downArrow">
            <a:avLst>
              <a:gd name="adj1" fmla="val 50000"/>
              <a:gd name="adj2" fmla="val 50000"/>
            </a:avLst>
          </a:prstGeom>
          <a:solidFill>
            <a:schemeClr val="accent1"/>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95" name="Google Shape;295;p8"/>
          <p:cNvSpPr txBox="1"/>
          <p:nvPr/>
        </p:nvSpPr>
        <p:spPr>
          <a:xfrm>
            <a:off x="5248300" y="4075698"/>
            <a:ext cx="204853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Data Explorations</a:t>
            </a:r>
            <a:endParaRPr sz="1800" b="1" i="0" u="none" strike="noStrike" cap="none">
              <a:solidFill>
                <a:srgbClr val="000000"/>
              </a:solidFill>
              <a:latin typeface="Arial"/>
              <a:ea typeface="Arial"/>
              <a:cs typeface="Arial"/>
              <a:sym typeface="Arial"/>
            </a:endParaRPr>
          </a:p>
        </p:txBody>
      </p:sp>
      <p:sp>
        <p:nvSpPr>
          <p:cNvPr id="296" name="Google Shape;296;p8"/>
          <p:cNvSpPr txBox="1"/>
          <p:nvPr/>
        </p:nvSpPr>
        <p:spPr>
          <a:xfrm>
            <a:off x="7951444" y="4040092"/>
            <a:ext cx="148146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Data Nuggets</a:t>
            </a:r>
            <a:endParaRPr sz="1800" b="1" i="0" u="none" strike="noStrike" cap="none">
              <a:solidFill>
                <a:srgbClr val="000000"/>
              </a:solidFill>
              <a:latin typeface="Arial"/>
              <a:ea typeface="Arial"/>
              <a:cs typeface="Arial"/>
              <a:sym typeface="Arial"/>
            </a:endParaRPr>
          </a:p>
        </p:txBody>
      </p:sp>
      <p:sp>
        <p:nvSpPr>
          <p:cNvPr id="297" name="Google Shape;297;p8"/>
          <p:cNvSpPr txBox="1"/>
          <p:nvPr/>
        </p:nvSpPr>
        <p:spPr>
          <a:xfrm>
            <a:off x="3121787" y="4075698"/>
            <a:ext cx="121843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Lesson Plans</a:t>
            </a:r>
            <a:endParaRPr sz="1800" b="1" i="0" u="none" strike="noStrike" cap="none">
              <a:solidFill>
                <a:srgbClr val="000000"/>
              </a:solidFill>
              <a:latin typeface="Arial"/>
              <a:ea typeface="Arial"/>
              <a:cs typeface="Arial"/>
              <a:sym typeface="Arial"/>
            </a:endParaRPr>
          </a:p>
        </p:txBody>
      </p:sp>
      <p:sp>
        <p:nvSpPr>
          <p:cNvPr id="298" name="Google Shape;298;p8"/>
          <p:cNvSpPr txBox="1"/>
          <p:nvPr/>
        </p:nvSpPr>
        <p:spPr>
          <a:xfrm>
            <a:off x="498927" y="4075698"/>
            <a:ext cx="153037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Data Lab Manual</a:t>
            </a:r>
            <a:endParaRPr sz="1800" b="1" i="0" u="none" strike="noStrike" cap="none">
              <a:solidFill>
                <a:srgbClr val="000000"/>
              </a:solidFill>
              <a:latin typeface="Arial"/>
              <a:ea typeface="Arial"/>
              <a:cs typeface="Arial"/>
              <a:sym typeface="Arial"/>
            </a:endParaRPr>
          </a:p>
        </p:txBody>
      </p:sp>
      <p:sp>
        <p:nvSpPr>
          <p:cNvPr id="299" name="Google Shape;299;p8"/>
          <p:cNvSpPr txBox="1"/>
          <p:nvPr/>
        </p:nvSpPr>
        <p:spPr>
          <a:xfrm>
            <a:off x="10331421" y="4075698"/>
            <a:ext cx="148146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Python Notebooks</a:t>
            </a:r>
            <a:endParaRPr sz="1800" b="1" i="0" u="none" strike="noStrike" cap="none">
              <a:solidFill>
                <a:srgbClr val="000000"/>
              </a:solidFill>
              <a:latin typeface="Arial"/>
              <a:ea typeface="Arial"/>
              <a:cs typeface="Arial"/>
              <a:sym typeface="Arial"/>
            </a:endParaRPr>
          </a:p>
        </p:txBody>
      </p:sp>
      <p:sp>
        <p:nvSpPr>
          <p:cNvPr id="300" name="Google Shape;300;p8"/>
          <p:cNvSpPr/>
          <p:nvPr/>
        </p:nvSpPr>
        <p:spPr>
          <a:xfrm flipH="1">
            <a:off x="3637836" y="3104145"/>
            <a:ext cx="257578" cy="772732"/>
          </a:xfrm>
          <a:prstGeom prst="downArrow">
            <a:avLst>
              <a:gd name="adj1" fmla="val 50000"/>
              <a:gd name="adj2" fmla="val 50000"/>
            </a:avLst>
          </a:prstGeom>
          <a:solidFill>
            <a:schemeClr val="accent1"/>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01" name="Google Shape;301;p8"/>
          <p:cNvSpPr txBox="1"/>
          <p:nvPr/>
        </p:nvSpPr>
        <p:spPr>
          <a:xfrm>
            <a:off x="9829439" y="1333982"/>
            <a:ext cx="2349607" cy="144655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Want to introduce coding notebooks with OOI datasets? </a:t>
            </a:r>
            <a:endParaRPr/>
          </a:p>
        </p:txBody>
      </p:sp>
      <p:pic>
        <p:nvPicPr>
          <p:cNvPr id="304" name="Google Shape;304;p8"/>
          <p:cNvPicPr preferRelativeResize="0"/>
          <p:nvPr/>
        </p:nvPicPr>
        <p:blipFill>
          <a:blip r:embed="rId8">
            <a:alphaModFix/>
          </a:blip>
          <a:stretch>
            <a:fillRect/>
          </a:stretch>
        </p:blipFill>
        <p:spPr>
          <a:xfrm>
            <a:off x="0" y="4722033"/>
            <a:ext cx="12192001" cy="459709"/>
          </a:xfrm>
          <a:prstGeom prst="rect">
            <a:avLst/>
          </a:prstGeom>
          <a:noFill/>
          <a:ln>
            <a:noFill/>
          </a:ln>
        </p:spPr>
      </p:pic>
      <p:pic>
        <p:nvPicPr>
          <p:cNvPr id="305" name="Google Shape;305;p8"/>
          <p:cNvPicPr preferRelativeResize="0"/>
          <p:nvPr/>
        </p:nvPicPr>
        <p:blipFill>
          <a:blip r:embed="rId9">
            <a:alphaModFix/>
          </a:blip>
          <a:stretch>
            <a:fillRect/>
          </a:stretch>
        </p:blipFill>
        <p:spPr>
          <a:xfrm>
            <a:off x="523378" y="5016983"/>
            <a:ext cx="1481450" cy="493817"/>
          </a:xfrm>
          <a:prstGeom prst="rect">
            <a:avLst/>
          </a:prstGeom>
          <a:noFill/>
          <a:ln>
            <a:noFill/>
          </a:ln>
        </p:spPr>
      </p:pic>
      <p:pic>
        <p:nvPicPr>
          <p:cNvPr id="306" name="Google Shape;306;p8"/>
          <p:cNvPicPr preferRelativeResize="0"/>
          <p:nvPr/>
        </p:nvPicPr>
        <p:blipFill>
          <a:blip r:embed="rId10">
            <a:alphaModFix/>
          </a:blip>
          <a:stretch>
            <a:fillRect/>
          </a:stretch>
        </p:blipFill>
        <p:spPr>
          <a:xfrm>
            <a:off x="9745978" y="5016975"/>
            <a:ext cx="1938720" cy="493825"/>
          </a:xfrm>
          <a:prstGeom prst="rect">
            <a:avLst/>
          </a:prstGeom>
          <a:noFill/>
          <a:ln>
            <a:noFill/>
          </a:ln>
        </p:spPr>
      </p:pic>
      <p:sp>
        <p:nvSpPr>
          <p:cNvPr id="2" name="Rectangle 1">
            <a:extLst>
              <a:ext uri="{FF2B5EF4-FFF2-40B4-BE49-F238E27FC236}">
                <a16:creationId xmlns:a16="http://schemas.microsoft.com/office/drawing/2014/main" id="{100003A2-B5AD-C299-CDC3-CA425091249F}"/>
              </a:ext>
            </a:extLst>
          </p:cNvPr>
          <p:cNvSpPr/>
          <p:nvPr/>
        </p:nvSpPr>
        <p:spPr>
          <a:xfrm>
            <a:off x="180976" y="1333982"/>
            <a:ext cx="2345883" cy="3388047"/>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65;p36">
            <a:extLst>
              <a:ext uri="{FF2B5EF4-FFF2-40B4-BE49-F238E27FC236}">
                <a16:creationId xmlns:a16="http://schemas.microsoft.com/office/drawing/2014/main" id="{CF052A4A-0A2A-EFC6-B22D-F8AC114F517D}"/>
              </a:ext>
            </a:extLst>
          </p:cNvPr>
          <p:cNvSpPr txBox="1"/>
          <p:nvPr/>
        </p:nvSpPr>
        <p:spPr>
          <a:xfrm>
            <a:off x="2466603" y="5569223"/>
            <a:ext cx="7537146" cy="400069"/>
          </a:xfrm>
          <a:prstGeom prst="rect">
            <a:avLst/>
          </a:prstGeom>
          <a:solidFill>
            <a:srgbClr val="C4E2FC"/>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Explore the collection: </a:t>
            </a:r>
            <a:r>
              <a:rPr lang="en-US" sz="2000" b="0" i="0" u="sng" strike="noStrike" cap="none" dirty="0">
                <a:solidFill>
                  <a:srgbClr val="000000"/>
                </a:solidFill>
                <a:latin typeface="Arial"/>
                <a:ea typeface="Arial"/>
                <a:cs typeface="Arial"/>
                <a:sym typeface="Arial"/>
                <a:hlinkClick r:id="rId11">
                  <a:extLst>
                    <a:ext uri="{A12FA001-AC4F-418D-AE19-62706E023703}">
                      <ahyp:hlinkClr xmlns:ahyp="http://schemas.microsoft.com/office/drawing/2018/hyperlinkcolor" val="tx"/>
                    </a:ext>
                  </a:extLst>
                </a:hlinkClick>
              </a:rPr>
              <a:t>datalab.marine.rutgers.edu/data-labs/</a:t>
            </a:r>
            <a:endParaRPr sz="2000" b="0" i="0" u="none" strike="noStrike" cap="none" dirty="0">
              <a:solidFill>
                <a:srgbClr val="000000"/>
              </a:solidFill>
              <a:latin typeface="Arial"/>
              <a:ea typeface="Arial"/>
              <a:cs typeface="Arial"/>
              <a:sym typeface="Arial"/>
            </a:endParaRPr>
          </a:p>
        </p:txBody>
      </p:sp>
      <p:sp>
        <p:nvSpPr>
          <p:cNvPr id="8" name="Slide Number Placeholder 7">
            <a:extLst>
              <a:ext uri="{FF2B5EF4-FFF2-40B4-BE49-F238E27FC236}">
                <a16:creationId xmlns:a16="http://schemas.microsoft.com/office/drawing/2014/main" id="{58FD4643-C9A9-2A03-6585-EE5E0B41C275}"/>
              </a:ext>
            </a:extLst>
          </p:cNvPr>
          <p:cNvSpPr>
            <a:spLocks noGrp="1"/>
          </p:cNvSpPr>
          <p:nvPr>
            <p:ph type="sldNum" sz="quarter" idx="11"/>
          </p:nvPr>
        </p:nvSpPr>
        <p:spPr/>
        <p:txBody>
          <a:bodyPr/>
          <a:lstStyle/>
          <a:p>
            <a:fld id="{5EF5D831-06B2-D543-8946-72CD43B5155C}" type="slidenum">
              <a:rPr lang="en-US" smtClean="0">
                <a:solidFill>
                  <a:prstClr val="white"/>
                </a:solidFill>
              </a:rPr>
              <a:pPr/>
              <a:t>5</a:t>
            </a:fld>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graphicFrame>
        <p:nvGraphicFramePr>
          <p:cNvPr id="444" name="Google Shape;444;p21"/>
          <p:cNvGraphicFramePr/>
          <p:nvPr/>
        </p:nvGraphicFramePr>
        <p:xfrm>
          <a:off x="3325091" y="1183194"/>
          <a:ext cx="8532425" cy="4653500"/>
        </p:xfrm>
        <a:graphic>
          <a:graphicData uri="http://schemas.openxmlformats.org/drawingml/2006/table">
            <a:tbl>
              <a:tblPr>
                <a:noFill/>
              </a:tblPr>
              <a:tblGrid>
                <a:gridCol w="2572975">
                  <a:extLst>
                    <a:ext uri="{9D8B030D-6E8A-4147-A177-3AD203B41FA5}">
                      <a16:colId xmlns:a16="http://schemas.microsoft.com/office/drawing/2014/main" val="20000"/>
                    </a:ext>
                  </a:extLst>
                </a:gridCol>
                <a:gridCol w="5959450">
                  <a:extLst>
                    <a:ext uri="{9D8B030D-6E8A-4147-A177-3AD203B41FA5}">
                      <a16:colId xmlns:a16="http://schemas.microsoft.com/office/drawing/2014/main" val="20001"/>
                    </a:ext>
                  </a:extLst>
                </a:gridCol>
              </a:tblGrid>
              <a:tr h="385125">
                <a:tc>
                  <a:txBody>
                    <a:bodyPr/>
                    <a:lstStyle/>
                    <a:p>
                      <a:pPr marL="0" marR="0" lvl="0" indent="0" algn="l" rtl="0">
                        <a:lnSpc>
                          <a:spcPct val="100000"/>
                        </a:lnSpc>
                        <a:spcBef>
                          <a:spcPts val="0"/>
                        </a:spcBef>
                        <a:spcAft>
                          <a:spcPts val="0"/>
                        </a:spcAft>
                        <a:buClr>
                          <a:schemeClr val="lt1"/>
                        </a:buClr>
                        <a:buSzPts val="1800"/>
                        <a:buFont typeface="Trebuchet MS"/>
                        <a:buNone/>
                      </a:pPr>
                      <a:r>
                        <a:rPr lang="en-US" sz="1800" b="1" i="0" u="none" strike="noStrike" cap="none">
                          <a:solidFill>
                            <a:schemeClr val="lt1"/>
                          </a:solidFill>
                          <a:latin typeface="Trebuchet MS"/>
                          <a:ea typeface="Trebuchet MS"/>
                          <a:cs typeface="Trebuchet MS"/>
                          <a:sym typeface="Trebuchet MS"/>
                        </a:rPr>
                        <a:t>Topic</a:t>
                      </a:r>
                      <a:endParaRPr sz="1400" u="none" strike="noStrike" cap="none"/>
                    </a:p>
                  </a:txBody>
                  <a:tcPr marL="91450" marR="91450" marT="45725" marB="45725">
                    <a:solidFill>
                      <a:srgbClr val="1D6498"/>
                    </a:solidFill>
                  </a:tcPr>
                </a:tc>
                <a:tc>
                  <a:txBody>
                    <a:bodyPr/>
                    <a:lstStyle/>
                    <a:p>
                      <a:pPr marL="0" marR="0" lvl="0" indent="0" algn="l" rtl="0">
                        <a:lnSpc>
                          <a:spcPct val="100000"/>
                        </a:lnSpc>
                        <a:spcBef>
                          <a:spcPts val="0"/>
                        </a:spcBef>
                        <a:spcAft>
                          <a:spcPts val="0"/>
                        </a:spcAft>
                        <a:buClr>
                          <a:schemeClr val="lt1"/>
                        </a:buClr>
                        <a:buSzPts val="1800"/>
                        <a:buFont typeface="Trebuchet MS"/>
                        <a:buNone/>
                      </a:pPr>
                      <a:r>
                        <a:rPr lang="en-US" sz="1800" b="1" i="0" u="none" strike="noStrike" cap="none">
                          <a:solidFill>
                            <a:schemeClr val="lt1"/>
                          </a:solidFill>
                          <a:latin typeface="Trebuchet MS"/>
                          <a:ea typeface="Trebuchet MS"/>
                          <a:cs typeface="Trebuchet MS"/>
                          <a:sym typeface="Trebuchet MS"/>
                        </a:rPr>
                        <a:t>Chapter</a:t>
                      </a:r>
                      <a:endParaRPr sz="1400" u="none" strike="noStrike" cap="none"/>
                    </a:p>
                  </a:txBody>
                  <a:tcPr marL="91450" marR="91450" marT="45725" marB="45725">
                    <a:solidFill>
                      <a:srgbClr val="1D6498"/>
                    </a:solidFill>
                  </a:tcPr>
                </a:tc>
                <a:extLst>
                  <a:ext uri="{0D108BD9-81ED-4DB2-BD59-A6C34878D82A}">
                    <a16:rowId xmlns:a16="http://schemas.microsoft.com/office/drawing/2014/main" val="10000"/>
                  </a:ext>
                </a:extLst>
              </a:tr>
              <a:tr h="898600">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u="none" strike="noStrike" cap="none">
                          <a:latin typeface="Trebuchet MS"/>
                          <a:ea typeface="Trebuchet MS"/>
                          <a:cs typeface="Trebuchet MS"/>
                          <a:sym typeface="Trebuchet MS"/>
                        </a:rPr>
                        <a:t>Ocean geography</a:t>
                      </a:r>
                      <a:endParaRPr/>
                    </a:p>
                    <a:p>
                      <a:pPr marL="0" marR="0" lvl="0" indent="0" algn="l" rtl="0">
                        <a:lnSpc>
                          <a:spcPct val="100000"/>
                        </a:lnSpc>
                        <a:spcBef>
                          <a:spcPts val="0"/>
                        </a:spcBef>
                        <a:spcAft>
                          <a:spcPts val="0"/>
                        </a:spcAft>
                        <a:buClr>
                          <a:srgbClr val="000000"/>
                        </a:buClr>
                        <a:buSzPts val="1800"/>
                        <a:buFont typeface="Trebuchet MS"/>
                        <a:buNone/>
                      </a:pPr>
                      <a:r>
                        <a:rPr lang="en-US" sz="1800" b="0" i="0" u="none" strike="noStrike" cap="none">
                          <a:solidFill>
                            <a:srgbClr val="000000"/>
                          </a:solidFill>
                          <a:latin typeface="Trebuchet MS"/>
                          <a:ea typeface="Trebuchet MS"/>
                          <a:cs typeface="Trebuchet MS"/>
                          <a:sym typeface="Trebuchet MS"/>
                        </a:rPr>
                        <a:t>Ocean technology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Trebuchet MS"/>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a:latin typeface="Trebuchet MS"/>
                          <a:ea typeface="Trebuchet MS"/>
                          <a:cs typeface="Trebuchet MS"/>
                          <a:sym typeface="Trebuchet MS"/>
                        </a:rPr>
                        <a:t>Lab 1</a:t>
                      </a:r>
                      <a:r>
                        <a:rPr lang="en-US" sz="1800" u="none" strike="noStrike" cap="none">
                          <a:latin typeface="Trebuchet MS"/>
                          <a:ea typeface="Trebuchet MS"/>
                          <a:cs typeface="Trebuchet MS"/>
                          <a:sym typeface="Trebuchet MS"/>
                        </a:rPr>
                        <a:t>: Introduction to the OOI, the collection of oceanographic data</a:t>
                      </a:r>
                      <a:endParaRPr sz="1400" u="none" strike="noStrike" cap="none"/>
                    </a:p>
                  </a:txBody>
                  <a:tcPr marL="91450" marR="91450" marT="45725" marB="45725"/>
                </a:tc>
                <a:extLst>
                  <a:ext uri="{0D108BD9-81ED-4DB2-BD59-A6C34878D82A}">
                    <a16:rowId xmlns:a16="http://schemas.microsoft.com/office/drawing/2014/main" val="10001"/>
                  </a:ext>
                </a:extLst>
              </a:tr>
              <a:tr h="673950">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u="none" strike="noStrike" cap="none">
                          <a:latin typeface="Trebuchet MS"/>
                          <a:ea typeface="Trebuchet MS"/>
                          <a:cs typeface="Trebuchet MS"/>
                          <a:sym typeface="Trebuchet MS"/>
                        </a:rPr>
                        <a:t>Data skills for oceanography</a:t>
                      </a:r>
                      <a:endParaRPr sz="1400" u="none" strike="noStrike" cap="none"/>
                    </a:p>
                  </a:txBody>
                  <a:tcPr marL="91450" marR="91450" marT="45725" marB="45725">
                    <a:solidFill>
                      <a:srgbClr val="DCECF8"/>
                    </a:solid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a:latin typeface="Trebuchet MS"/>
                          <a:ea typeface="Trebuchet MS"/>
                          <a:cs typeface="Trebuchet MS"/>
                          <a:sym typeface="Trebuchet MS"/>
                        </a:rPr>
                        <a:t>Lab 2</a:t>
                      </a:r>
                      <a:r>
                        <a:rPr lang="en-US" sz="1800" u="none" strike="noStrike" cap="none">
                          <a:latin typeface="Trebuchet MS"/>
                          <a:ea typeface="Trebuchet MS"/>
                          <a:cs typeface="Trebuchet MS"/>
                          <a:sym typeface="Trebuchet MS"/>
                        </a:rPr>
                        <a:t>: Building data skills</a:t>
                      </a:r>
                      <a:endParaRPr sz="1400" u="none" strike="noStrike" cap="none"/>
                    </a:p>
                  </a:txBody>
                  <a:tcPr marL="91450" marR="91450" marT="45725" marB="45725">
                    <a:solidFill>
                      <a:srgbClr val="DCECF8"/>
                    </a:solidFill>
                  </a:tcPr>
                </a:tc>
                <a:extLst>
                  <a:ext uri="{0D108BD9-81ED-4DB2-BD59-A6C34878D82A}">
                    <a16:rowId xmlns:a16="http://schemas.microsoft.com/office/drawing/2014/main" val="10002"/>
                  </a:ext>
                </a:extLst>
              </a:tr>
              <a:tr h="962800">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u="none" strike="noStrike" cap="none">
                          <a:latin typeface="Trebuchet MS"/>
                          <a:ea typeface="Trebuchet MS"/>
                          <a:cs typeface="Trebuchet MS"/>
                          <a:sym typeface="Trebuchet MS"/>
                        </a:rPr>
                        <a:t>Marine Geology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a:latin typeface="Trebuchet MS"/>
                          <a:ea typeface="Trebuchet MS"/>
                          <a:cs typeface="Trebuchet MS"/>
                          <a:sym typeface="Trebuchet MS"/>
                        </a:rPr>
                        <a:t>Lab 3</a:t>
                      </a:r>
                      <a:r>
                        <a:rPr lang="en-US" sz="1800" u="none" strike="noStrike" cap="none">
                          <a:latin typeface="Trebuchet MS"/>
                          <a:ea typeface="Trebuchet MS"/>
                          <a:cs typeface="Trebuchet MS"/>
                          <a:sym typeface="Trebuchet MS"/>
                        </a:rPr>
                        <a:t>: Plate tectonics and the seafloor</a:t>
                      </a:r>
                      <a:endParaRPr sz="1400" u="none" strike="noStrike" cap="none"/>
                    </a:p>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a:latin typeface="Trebuchet MS"/>
                          <a:ea typeface="Trebuchet MS"/>
                          <a:cs typeface="Trebuchet MS"/>
                          <a:sym typeface="Trebuchet MS"/>
                        </a:rPr>
                        <a:t>Lab 4</a:t>
                      </a:r>
                      <a:r>
                        <a:rPr lang="en-US" sz="1800" u="none" strike="noStrike" cap="none">
                          <a:latin typeface="Trebuchet MS"/>
                          <a:ea typeface="Trebuchet MS"/>
                          <a:cs typeface="Trebuchet MS"/>
                          <a:sym typeface="Trebuchet MS"/>
                        </a:rPr>
                        <a:t>: Seafloor changes in a volcanically active setting</a:t>
                      </a:r>
                      <a:endParaRPr sz="1400" u="none" strike="noStrike" cap="none"/>
                    </a:p>
                  </a:txBody>
                  <a:tcPr marL="91450" marR="91450" marT="45725" marB="45725"/>
                </a:tc>
                <a:extLst>
                  <a:ext uri="{0D108BD9-81ED-4DB2-BD59-A6C34878D82A}">
                    <a16:rowId xmlns:a16="http://schemas.microsoft.com/office/drawing/2014/main" val="10003"/>
                  </a:ext>
                </a:extLst>
              </a:tr>
              <a:tr h="385125">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u="none" strike="noStrike" cap="none">
                          <a:latin typeface="Trebuchet MS"/>
                          <a:ea typeface="Trebuchet MS"/>
                          <a:cs typeface="Trebuchet MS"/>
                          <a:sym typeface="Trebuchet MS"/>
                        </a:rPr>
                        <a:t>Ocean Chemistry</a:t>
                      </a:r>
                      <a:endParaRPr sz="1400" u="none" strike="noStrike" cap="none"/>
                    </a:p>
                  </a:txBody>
                  <a:tcPr marL="91450" marR="91450" marT="45725" marB="45725">
                    <a:solidFill>
                      <a:srgbClr val="DCECF8"/>
                    </a:solid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a:latin typeface="Trebuchet MS"/>
                          <a:ea typeface="Trebuchet MS"/>
                          <a:cs typeface="Trebuchet MS"/>
                          <a:sym typeface="Trebuchet MS"/>
                        </a:rPr>
                        <a:t>Lab 5</a:t>
                      </a:r>
                      <a:r>
                        <a:rPr lang="en-US" sz="1800" u="none" strike="noStrike" cap="none">
                          <a:latin typeface="Trebuchet MS"/>
                          <a:ea typeface="Trebuchet MS"/>
                          <a:cs typeface="Trebuchet MS"/>
                          <a:sym typeface="Trebuchet MS"/>
                        </a:rPr>
                        <a:t>: Investigating density stratification </a:t>
                      </a:r>
                      <a:endParaRPr sz="1400" u="none" strike="noStrike" cap="none"/>
                    </a:p>
                  </a:txBody>
                  <a:tcPr marL="91450" marR="91450" marT="45725" marB="45725">
                    <a:solidFill>
                      <a:srgbClr val="DCECF8"/>
                    </a:solidFill>
                  </a:tcPr>
                </a:tc>
                <a:extLst>
                  <a:ext uri="{0D108BD9-81ED-4DB2-BD59-A6C34878D82A}">
                    <a16:rowId xmlns:a16="http://schemas.microsoft.com/office/drawing/2014/main" val="10004"/>
                  </a:ext>
                </a:extLst>
              </a:tr>
              <a:tr h="673950">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u="none" strike="noStrike" cap="none">
                          <a:latin typeface="Trebuchet MS"/>
                          <a:ea typeface="Trebuchet MS"/>
                          <a:cs typeface="Trebuchet MS"/>
                          <a:sym typeface="Trebuchet MS"/>
                        </a:rPr>
                        <a:t>Physical Oceanography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a:latin typeface="Trebuchet MS"/>
                          <a:ea typeface="Trebuchet MS"/>
                          <a:cs typeface="Trebuchet MS"/>
                          <a:sym typeface="Trebuchet MS"/>
                        </a:rPr>
                        <a:t>Lab 6</a:t>
                      </a:r>
                      <a:r>
                        <a:rPr lang="en-US" sz="1800" u="none" strike="noStrike" cap="none">
                          <a:latin typeface="Trebuchet MS"/>
                          <a:ea typeface="Trebuchet MS"/>
                          <a:cs typeface="Trebuchet MS"/>
                          <a:sym typeface="Trebuchet MS"/>
                        </a:rPr>
                        <a:t>: Waves generated by large storms</a:t>
                      </a:r>
                      <a:endParaRPr sz="1400" u="none" strike="noStrike" cap="none"/>
                    </a:p>
                  </a:txBody>
                  <a:tcPr marL="91450" marR="91450" marT="45725" marB="45725"/>
                </a:tc>
                <a:extLst>
                  <a:ext uri="{0D108BD9-81ED-4DB2-BD59-A6C34878D82A}">
                    <a16:rowId xmlns:a16="http://schemas.microsoft.com/office/drawing/2014/main" val="10005"/>
                  </a:ext>
                </a:extLst>
              </a:tr>
              <a:tr h="673950">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u="none" strike="noStrike" cap="none">
                          <a:latin typeface="Trebuchet MS"/>
                          <a:ea typeface="Trebuchet MS"/>
                          <a:cs typeface="Trebuchet MS"/>
                          <a:sym typeface="Trebuchet MS"/>
                        </a:rPr>
                        <a:t>Biological Oceanography</a:t>
                      </a:r>
                      <a:endParaRPr sz="1400" u="none" strike="noStrike" cap="none"/>
                    </a:p>
                  </a:txBody>
                  <a:tcPr marL="91450" marR="91450" marT="45725" marB="45725">
                    <a:solidFill>
                      <a:srgbClr val="DCECF8"/>
                    </a:solidFill>
                  </a:tcPr>
                </a:tc>
                <a:tc>
                  <a:txBody>
                    <a:bodyPr/>
                    <a:lstStyle/>
                    <a:p>
                      <a:pPr marL="0" marR="0" lvl="0" indent="0" algn="l" rtl="0">
                        <a:lnSpc>
                          <a:spcPct val="100000"/>
                        </a:lnSpc>
                        <a:spcBef>
                          <a:spcPts val="0"/>
                        </a:spcBef>
                        <a:spcAft>
                          <a:spcPts val="0"/>
                        </a:spcAft>
                        <a:buClr>
                          <a:srgbClr val="000000"/>
                        </a:buClr>
                        <a:buSzPts val="1800"/>
                        <a:buFont typeface="Trebuchet MS"/>
                        <a:buNone/>
                      </a:pPr>
                      <a:r>
                        <a:rPr lang="en-US" sz="1800" b="1" u="none" strike="noStrike" cap="none">
                          <a:latin typeface="Trebuchet MS"/>
                          <a:ea typeface="Trebuchet MS"/>
                          <a:cs typeface="Trebuchet MS"/>
                          <a:sym typeface="Trebuchet MS"/>
                        </a:rPr>
                        <a:t>Lab 7</a:t>
                      </a:r>
                      <a:r>
                        <a:rPr lang="en-US" sz="1800" u="none" strike="noStrike" cap="none">
                          <a:latin typeface="Trebuchet MS"/>
                          <a:ea typeface="Trebuchet MS"/>
                          <a:cs typeface="Trebuchet MS"/>
                          <a:sym typeface="Trebuchet MS"/>
                        </a:rPr>
                        <a:t>: Primary production</a:t>
                      </a:r>
                      <a:br>
                        <a:rPr lang="en-US" sz="1800" u="none" strike="noStrike" cap="none">
                          <a:latin typeface="Trebuchet MS"/>
                          <a:ea typeface="Trebuchet MS"/>
                          <a:cs typeface="Trebuchet MS"/>
                          <a:sym typeface="Trebuchet MS"/>
                        </a:rPr>
                      </a:br>
                      <a:r>
                        <a:rPr lang="en-US" sz="1800" b="1" u="none" strike="noStrike" cap="none">
                          <a:latin typeface="Trebuchet MS"/>
                          <a:ea typeface="Trebuchet MS"/>
                          <a:cs typeface="Trebuchet MS"/>
                          <a:sym typeface="Trebuchet MS"/>
                        </a:rPr>
                        <a:t>Lab 8</a:t>
                      </a:r>
                      <a:r>
                        <a:rPr lang="en-US" sz="1800" u="none" strike="noStrike" cap="none">
                          <a:latin typeface="Trebuchet MS"/>
                          <a:ea typeface="Trebuchet MS"/>
                          <a:cs typeface="Trebuchet MS"/>
                          <a:sym typeface="Trebuchet MS"/>
                        </a:rPr>
                        <a:t>: Anoxic events</a:t>
                      </a:r>
                      <a:endParaRPr sz="1400" u="none" strike="noStrike" cap="none"/>
                    </a:p>
                  </a:txBody>
                  <a:tcPr marL="91450" marR="91450" marT="45725" marB="45725">
                    <a:solidFill>
                      <a:srgbClr val="DCECF8"/>
                    </a:solidFill>
                  </a:tcPr>
                </a:tc>
                <a:extLst>
                  <a:ext uri="{0D108BD9-81ED-4DB2-BD59-A6C34878D82A}">
                    <a16:rowId xmlns:a16="http://schemas.microsoft.com/office/drawing/2014/main" val="10006"/>
                  </a:ext>
                </a:extLst>
              </a:tr>
            </a:tbl>
          </a:graphicData>
        </a:graphic>
      </p:graphicFrame>
      <p:sp>
        <p:nvSpPr>
          <p:cNvPr id="445" name="Google Shape;445;p21"/>
          <p:cNvSpPr txBox="1">
            <a:spLocks noGrp="1"/>
          </p:cNvSpPr>
          <p:nvPr>
            <p:ph type="title"/>
          </p:nvPr>
        </p:nvSpPr>
        <p:spPr>
          <a:xfrm>
            <a:off x="838200" y="194480"/>
            <a:ext cx="10515600" cy="106026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990"/>
              <a:buFont typeface="Calibri"/>
              <a:buNone/>
            </a:pPr>
            <a:r>
              <a:rPr lang="en-US" sz="3200" dirty="0">
                <a:solidFill>
                  <a:schemeClr val="dk1"/>
                </a:solidFill>
              </a:rPr>
              <a:t>OOI Lab Manual </a:t>
            </a:r>
            <a:r>
              <a:rPr lang="en-US" sz="3200" b="0" i="0" u="none" strike="noStrike" cap="none" dirty="0">
                <a:solidFill>
                  <a:schemeClr val="dk1"/>
                </a:solidFill>
              </a:rPr>
              <a:t>alignment to Intro </a:t>
            </a:r>
            <a:r>
              <a:rPr lang="en-US" sz="3200" dirty="0"/>
              <a:t>O</a:t>
            </a:r>
            <a:r>
              <a:rPr lang="en-US" sz="3200" b="0" i="0" u="none" strike="noStrike" cap="none" dirty="0">
                <a:solidFill>
                  <a:schemeClr val="dk1"/>
                </a:solidFill>
              </a:rPr>
              <a:t>ceanography curriculum</a:t>
            </a:r>
            <a:endParaRPr sz="3600" dirty="0"/>
          </a:p>
        </p:txBody>
      </p:sp>
      <p:sp>
        <p:nvSpPr>
          <p:cNvPr id="451" name="Google Shape;451;p21"/>
          <p:cNvSpPr txBox="1">
            <a:spLocks noGrp="1"/>
          </p:cNvSpPr>
          <p:nvPr>
            <p:ph type="ftr" sz="quarter" idx="10"/>
          </p:nvPr>
        </p:nvSpPr>
        <p:spPr>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100"/>
              <a:buFont typeface="Cambria"/>
              <a:buNone/>
            </a:pPr>
            <a:r>
              <a:rPr lang="en-US"/>
              <a:t>OSM 2024</a:t>
            </a:r>
            <a:endParaRPr/>
          </a:p>
        </p:txBody>
      </p:sp>
      <p:sp>
        <p:nvSpPr>
          <p:cNvPr id="7" name="Slide Number Placeholder 6">
            <a:extLst>
              <a:ext uri="{FF2B5EF4-FFF2-40B4-BE49-F238E27FC236}">
                <a16:creationId xmlns:a16="http://schemas.microsoft.com/office/drawing/2014/main" id="{A94CC1D5-543F-5236-B6BA-0C80F2438E38}"/>
              </a:ext>
            </a:extLst>
          </p:cNvPr>
          <p:cNvSpPr>
            <a:spLocks noGrp="1"/>
          </p:cNvSpPr>
          <p:nvPr>
            <p:ph type="sldNum" sz="quarter" idx="11"/>
          </p:nvPr>
        </p:nvSpPr>
        <p:spPr/>
        <p:txBody>
          <a:bodyPr/>
          <a:lstStyle/>
          <a:p>
            <a:fld id="{5EF5D831-06B2-D543-8946-72CD43B5155C}" type="slidenum">
              <a:rPr lang="en-US" smtClean="0">
                <a:solidFill>
                  <a:prstClr val="white"/>
                </a:solidFill>
              </a:rPr>
              <a:pPr/>
              <a:t>6</a:t>
            </a:fld>
            <a:endParaRPr lang="en-US">
              <a:solidFill>
                <a:prstClr val="white"/>
              </a:solidFill>
            </a:endParaRPr>
          </a:p>
        </p:txBody>
      </p:sp>
      <p:pic>
        <p:nvPicPr>
          <p:cNvPr id="446" name="Google Shape;446;p21" descr="Cover_EO12_small.jpg"/>
          <p:cNvPicPr preferRelativeResize="0"/>
          <p:nvPr/>
        </p:nvPicPr>
        <p:blipFill rotWithShape="1">
          <a:blip r:embed="rId3">
            <a:alphaModFix/>
          </a:blip>
          <a:srcRect/>
          <a:stretch/>
        </p:blipFill>
        <p:spPr>
          <a:xfrm>
            <a:off x="579998" y="4357774"/>
            <a:ext cx="1195350" cy="1571989"/>
          </a:xfrm>
          <a:prstGeom prst="rect">
            <a:avLst/>
          </a:prstGeom>
          <a:noFill/>
          <a:ln>
            <a:noFill/>
          </a:ln>
        </p:spPr>
      </p:pic>
      <p:cxnSp>
        <p:nvCxnSpPr>
          <p:cNvPr id="447" name="Google Shape;447;p21"/>
          <p:cNvCxnSpPr/>
          <p:nvPr/>
        </p:nvCxnSpPr>
        <p:spPr>
          <a:xfrm>
            <a:off x="2180361" y="3490261"/>
            <a:ext cx="935477" cy="0"/>
          </a:xfrm>
          <a:prstGeom prst="straightConnector1">
            <a:avLst/>
          </a:prstGeom>
          <a:noFill/>
          <a:ln w="57150" cap="flat" cmpd="sng">
            <a:solidFill>
              <a:schemeClr val="accent2"/>
            </a:solidFill>
            <a:prstDash val="solid"/>
            <a:round/>
            <a:headEnd type="none" w="sm" len="sm"/>
            <a:tailEnd type="triangle" w="lg" len="lg"/>
          </a:ln>
        </p:spPr>
      </p:cxnSp>
      <p:grpSp>
        <p:nvGrpSpPr>
          <p:cNvPr id="448" name="Google Shape;448;p21"/>
          <p:cNvGrpSpPr/>
          <p:nvPr/>
        </p:nvGrpSpPr>
        <p:grpSpPr>
          <a:xfrm>
            <a:off x="968141" y="3300222"/>
            <a:ext cx="355909" cy="365125"/>
            <a:chOff x="2316039" y="2171142"/>
            <a:chExt cx="645300" cy="667061"/>
          </a:xfrm>
        </p:grpSpPr>
        <p:cxnSp>
          <p:nvCxnSpPr>
            <p:cNvPr id="449" name="Google Shape;449;p21"/>
            <p:cNvCxnSpPr/>
            <p:nvPr/>
          </p:nvCxnSpPr>
          <p:spPr>
            <a:xfrm>
              <a:off x="2316039" y="2512276"/>
              <a:ext cx="645300" cy="0"/>
            </a:xfrm>
            <a:prstGeom prst="straightConnector1">
              <a:avLst/>
            </a:prstGeom>
            <a:noFill/>
            <a:ln w="76200" cap="flat" cmpd="sng">
              <a:solidFill>
                <a:schemeClr val="accent2"/>
              </a:solidFill>
              <a:prstDash val="solid"/>
              <a:round/>
              <a:headEnd type="none" w="sm" len="sm"/>
              <a:tailEnd type="none" w="sm" len="sm"/>
            </a:ln>
          </p:spPr>
        </p:cxnSp>
        <p:cxnSp>
          <p:nvCxnSpPr>
            <p:cNvPr id="450" name="Google Shape;450;p21"/>
            <p:cNvCxnSpPr/>
            <p:nvPr/>
          </p:nvCxnSpPr>
          <p:spPr>
            <a:xfrm rot="10800000">
              <a:off x="2638689" y="2171142"/>
              <a:ext cx="1" cy="667061"/>
            </a:xfrm>
            <a:prstGeom prst="straightConnector1">
              <a:avLst/>
            </a:prstGeom>
            <a:noFill/>
            <a:ln w="76200" cap="flat" cmpd="sng">
              <a:solidFill>
                <a:schemeClr val="accent2"/>
              </a:solidFill>
              <a:prstDash val="solid"/>
              <a:round/>
              <a:headEnd type="none" w="sm" len="sm"/>
              <a:tailEnd type="none" w="sm" len="sm"/>
            </a:ln>
          </p:spPr>
        </p:cxnSp>
      </p:grpSp>
      <p:pic>
        <p:nvPicPr>
          <p:cNvPr id="452" name="Google Shape;452;p21"/>
          <p:cNvPicPr preferRelativeResize="0"/>
          <p:nvPr/>
        </p:nvPicPr>
        <p:blipFill rotWithShape="1">
          <a:blip r:embed="rId4">
            <a:alphaModFix/>
          </a:blip>
          <a:srcRect/>
          <a:stretch/>
        </p:blipFill>
        <p:spPr>
          <a:xfrm>
            <a:off x="580000" y="1986475"/>
            <a:ext cx="1195350" cy="1077350"/>
          </a:xfrm>
          <a:prstGeom prst="rect">
            <a:avLst/>
          </a:prstGeom>
          <a:noFill/>
          <a:ln>
            <a:noFill/>
          </a:ln>
          <a:effectLst>
            <a:outerShdw blurRad="50800" dist="38100" dir="2700000" algn="tl" rotWithShape="0">
              <a:srgbClr val="000000">
                <a:alpha val="40000"/>
              </a:srgbClr>
            </a:outerShdw>
          </a:effectLst>
        </p:spPr>
      </p:pic>
      <p:sp>
        <p:nvSpPr>
          <p:cNvPr id="453" name="Google Shape;453;p21"/>
          <p:cNvSpPr txBox="1"/>
          <p:nvPr/>
        </p:nvSpPr>
        <p:spPr>
          <a:xfrm>
            <a:off x="204585" y="1244267"/>
            <a:ext cx="228940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n-US" sz="1800" b="0" i="0" u="none" strike="noStrike" cap="none">
                <a:solidFill>
                  <a:srgbClr val="000000"/>
                </a:solidFill>
                <a:latin typeface="Trebuchet MS"/>
                <a:ea typeface="Trebuchet MS"/>
                <a:cs typeface="Trebuchet MS"/>
                <a:sym typeface="Trebuchet MS"/>
              </a:rPr>
              <a:t>OOI science themes </a:t>
            </a:r>
            <a:endParaRPr sz="180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Trebuchet MS"/>
              <a:buNone/>
            </a:pPr>
            <a:r>
              <a:rPr lang="en-US" sz="1800" b="0" i="0" u="none" strike="noStrike" cap="none">
                <a:solidFill>
                  <a:srgbClr val="000000"/>
                </a:solidFill>
                <a:latin typeface="Trebuchet MS"/>
                <a:ea typeface="Trebuchet MS"/>
                <a:cs typeface="Trebuchet MS"/>
                <a:sym typeface="Trebuchet MS"/>
              </a:rPr>
              <a:t>and data availability</a:t>
            </a:r>
            <a:endParaRPr sz="1800">
              <a:solidFill>
                <a:schemeClr val="dk1"/>
              </a:solidFill>
              <a:latin typeface="Arial"/>
              <a:ea typeface="Arial"/>
              <a:cs typeface="Arial"/>
              <a:sym typeface="Arial"/>
            </a:endParaRPr>
          </a:p>
        </p:txBody>
      </p:sp>
      <p:sp>
        <p:nvSpPr>
          <p:cNvPr id="454" name="Google Shape;454;p21"/>
          <p:cNvSpPr txBox="1"/>
          <p:nvPr/>
        </p:nvSpPr>
        <p:spPr>
          <a:xfrm>
            <a:off x="0" y="3690574"/>
            <a:ext cx="264810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n-US" sz="1800" b="0" i="0" u="none" strike="noStrike" cap="none">
                <a:solidFill>
                  <a:srgbClr val="000000"/>
                </a:solidFill>
                <a:latin typeface="Trebuchet MS"/>
                <a:ea typeface="Trebuchet MS"/>
                <a:cs typeface="Trebuchet MS"/>
                <a:sym typeface="Trebuchet MS"/>
              </a:rPr>
              <a:t>common Oceanography textbooks</a:t>
            </a:r>
            <a:endParaRPr sz="1800">
              <a:solidFill>
                <a:schemeClr val="dk1"/>
              </a:solidFill>
              <a:latin typeface="Arial"/>
              <a:ea typeface="Arial"/>
              <a:cs typeface="Arial"/>
              <a:sym typeface="Arial"/>
            </a:endParaRPr>
          </a:p>
        </p:txBody>
      </p:sp>
      <p:sp>
        <p:nvSpPr>
          <p:cNvPr id="455" name="Google Shape;455;p21"/>
          <p:cNvSpPr txBox="1"/>
          <p:nvPr/>
        </p:nvSpPr>
        <p:spPr>
          <a:xfrm>
            <a:off x="8180916" y="1801810"/>
            <a:ext cx="23374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Trebuchet MS"/>
              <a:buNone/>
            </a:pPr>
            <a:r>
              <a:rPr lang="en-US" sz="1800" b="0" i="0" u="none" strike="noStrike" cap="none">
                <a:solidFill>
                  <a:srgbClr val="000000"/>
                </a:solidFill>
                <a:latin typeface="Trebuchet MS"/>
                <a:ea typeface="Trebuchet MS"/>
                <a:cs typeface="Trebuchet MS"/>
                <a:sym typeface="Trebuchet MS"/>
              </a:rPr>
              <a:t>Lab Manual chapters</a:t>
            </a:r>
            <a:endParaRPr sz="18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22"/>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a:t>Lab Manual Structure</a:t>
            </a:r>
            <a:endParaRPr/>
          </a:p>
        </p:txBody>
      </p:sp>
      <p:sp>
        <p:nvSpPr>
          <p:cNvPr id="5" name="Content Placeholder 4">
            <a:extLst>
              <a:ext uri="{FF2B5EF4-FFF2-40B4-BE49-F238E27FC236}">
                <a16:creationId xmlns:a16="http://schemas.microsoft.com/office/drawing/2014/main" id="{888A5919-6C24-B9BA-92C5-A728052FAA04}"/>
              </a:ext>
            </a:extLst>
          </p:cNvPr>
          <p:cNvSpPr>
            <a:spLocks noGrp="1"/>
          </p:cNvSpPr>
          <p:nvPr>
            <p:ph idx="1"/>
          </p:nvPr>
        </p:nvSpPr>
        <p:spPr>
          <a:xfrm>
            <a:off x="838200" y="1519518"/>
            <a:ext cx="5257800" cy="4437529"/>
          </a:xfrm>
        </p:spPr>
        <p:txBody>
          <a:bodyPr>
            <a:normAutofit/>
          </a:bodyPr>
          <a:lstStyle/>
          <a:p>
            <a:pPr marL="0" indent="0">
              <a:buNone/>
            </a:pPr>
            <a:r>
              <a:rPr lang="en-US" dirty="0"/>
              <a:t>Each community developed chapter includes…</a:t>
            </a:r>
          </a:p>
          <a:p>
            <a:r>
              <a:rPr lang="en-US" dirty="0"/>
              <a:t>Full introduction </a:t>
            </a:r>
          </a:p>
          <a:p>
            <a:pPr lvl="1"/>
            <a:r>
              <a:rPr lang="en-US" dirty="0"/>
              <a:t>Hook, brief background, key terms</a:t>
            </a:r>
          </a:p>
          <a:p>
            <a:r>
              <a:rPr lang="en-US" dirty="0"/>
              <a:t>3-4 data activities</a:t>
            </a:r>
          </a:p>
          <a:p>
            <a:pPr lvl="1"/>
            <a:r>
              <a:rPr lang="en-US" dirty="0"/>
              <a:t>Orientation-interpretation-application-reflection model</a:t>
            </a:r>
          </a:p>
          <a:p>
            <a:r>
              <a:rPr lang="en-US" dirty="0"/>
              <a:t>Instructor guide</a:t>
            </a:r>
          </a:p>
          <a:p>
            <a:r>
              <a:rPr lang="en-US" dirty="0"/>
              <a:t>Student questions</a:t>
            </a:r>
          </a:p>
          <a:p>
            <a:pPr lvl="1"/>
            <a:r>
              <a:rPr lang="en-US" dirty="0"/>
              <a:t>Instructor key (by request)</a:t>
            </a:r>
          </a:p>
          <a:p>
            <a:endParaRPr lang="en-US" dirty="0"/>
          </a:p>
          <a:p>
            <a:endParaRPr lang="en-US" dirty="0"/>
          </a:p>
        </p:txBody>
      </p:sp>
      <p:sp>
        <p:nvSpPr>
          <p:cNvPr id="463" name="Google Shape;463;p22"/>
          <p:cNvSpPr txBox="1">
            <a:spLocks noGrp="1"/>
          </p:cNvSpPr>
          <p:nvPr>
            <p:ph type="ftr" idx="4294967295"/>
          </p:nvPr>
        </p:nvSpPr>
        <p:spPr>
          <a:xfrm>
            <a:off x="0" y="6356350"/>
            <a:ext cx="2398713" cy="36512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100"/>
              <a:buFont typeface="Cambria"/>
              <a:buNone/>
            </a:pPr>
            <a:r>
              <a:rPr lang="en-US"/>
              <a:t>OSM 2024</a:t>
            </a:r>
            <a:endParaRPr/>
          </a:p>
        </p:txBody>
      </p:sp>
      <p:pic>
        <p:nvPicPr>
          <p:cNvPr id="3" name="Picture 2">
            <a:extLst>
              <a:ext uri="{FF2B5EF4-FFF2-40B4-BE49-F238E27FC236}">
                <a16:creationId xmlns:a16="http://schemas.microsoft.com/office/drawing/2014/main" id="{0BED6E26-DAF7-42A1-05D5-384145A7D11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64762" y="365126"/>
            <a:ext cx="5838309" cy="3251531"/>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A5F0DE36-5D27-A289-9A67-035B1FEE53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9524" y="3738281"/>
            <a:ext cx="5823547" cy="222404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6" name="Footer Placeholder 5">
            <a:extLst>
              <a:ext uri="{FF2B5EF4-FFF2-40B4-BE49-F238E27FC236}">
                <a16:creationId xmlns:a16="http://schemas.microsoft.com/office/drawing/2014/main" id="{2E14DBC5-C66A-9140-9AA2-E9934F815F0B}"/>
              </a:ext>
            </a:extLst>
          </p:cNvPr>
          <p:cNvSpPr>
            <a:spLocks noGrp="1"/>
          </p:cNvSpPr>
          <p:nvPr>
            <p:ph type="ftr" sz="quarter" idx="10"/>
          </p:nvPr>
        </p:nvSpPr>
        <p:spPr/>
        <p:txBody>
          <a:bodyPr/>
          <a:lstStyle/>
          <a:p>
            <a:r>
              <a:rPr lang="en-US"/>
              <a:t>OSM 2024</a:t>
            </a:r>
            <a:endParaRPr lang="en-US" dirty="0"/>
          </a:p>
        </p:txBody>
      </p:sp>
      <p:sp>
        <p:nvSpPr>
          <p:cNvPr id="95" name="Google Shape;95;p2"/>
          <p:cNvSpPr txBox="1"/>
          <p:nvPr/>
        </p:nvSpPr>
        <p:spPr>
          <a:xfrm>
            <a:off x="318407" y="5549193"/>
            <a:ext cx="551939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https://datalab.marine.rutgers.edu/community-map/</a:t>
            </a:r>
            <a:r>
              <a:rPr lang="en-US" sz="1400" b="0" i="0" u="none" strike="noStrike" cap="none" dirty="0">
                <a:solidFill>
                  <a:srgbClr val="000000"/>
                </a:solidFill>
                <a:latin typeface="Arial"/>
                <a:ea typeface="Arial"/>
                <a:cs typeface="Arial"/>
                <a:sym typeface="Arial"/>
              </a:rPr>
              <a:t> </a:t>
            </a:r>
            <a:endParaRPr dirty="0"/>
          </a:p>
        </p:txBody>
      </p:sp>
      <p:sp>
        <p:nvSpPr>
          <p:cNvPr id="96" name="Google Shape;96;p2"/>
          <p:cNvSpPr txBox="1"/>
          <p:nvPr/>
        </p:nvSpPr>
        <p:spPr>
          <a:xfrm>
            <a:off x="8079014" y="1234840"/>
            <a:ext cx="3622221" cy="44934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Developers (56)</a:t>
            </a:r>
            <a:r>
              <a:rPr lang="en-US" sz="1600" b="0" i="0" u="none" strike="noStrike" cap="none" dirty="0">
                <a:solidFill>
                  <a:srgbClr val="000000"/>
                </a:solidFill>
                <a:latin typeface="Arial"/>
                <a:ea typeface="Arial"/>
                <a:cs typeface="Arial"/>
                <a:sym typeface="Arial"/>
              </a:rPr>
              <a:t> – participated in one of our 2019 weeklong development workshops</a:t>
            </a:r>
            <a:endParaRPr dirty="0"/>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err="1">
                <a:solidFill>
                  <a:srgbClr val="000000"/>
                </a:solidFill>
                <a:latin typeface="Arial"/>
                <a:ea typeface="Arial"/>
                <a:cs typeface="Arial"/>
                <a:sym typeface="Arial"/>
              </a:rPr>
              <a:t>Piloters</a:t>
            </a:r>
            <a:r>
              <a:rPr lang="en-US" sz="1600" b="1" i="0" u="none" strike="noStrike" cap="none" dirty="0">
                <a:solidFill>
                  <a:srgbClr val="000000"/>
                </a:solidFill>
                <a:latin typeface="Arial"/>
                <a:ea typeface="Arial"/>
                <a:cs typeface="Arial"/>
                <a:sym typeface="Arial"/>
              </a:rPr>
              <a:t> (27+30+43)</a:t>
            </a:r>
            <a:r>
              <a:rPr lang="en-US" sz="1600" b="0" i="0" u="none" strike="noStrike" cap="none" dirty="0">
                <a:solidFill>
                  <a:srgbClr val="000000"/>
                </a:solidFill>
                <a:latin typeface="Arial"/>
                <a:ea typeface="Arial"/>
                <a:cs typeface="Arial"/>
                <a:sym typeface="Arial"/>
              </a:rPr>
              <a:t> – attended one of our weekend pilot workshops in 2016-2017, or who have pilot tested our OOI Lab Manual</a:t>
            </a:r>
            <a:endParaRPr dirty="0"/>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Fellows (11)</a:t>
            </a:r>
            <a:r>
              <a:rPr lang="en-US" sz="1600" b="0" i="0" u="none" strike="noStrike" cap="none" dirty="0">
                <a:solidFill>
                  <a:srgbClr val="000000"/>
                </a:solidFill>
                <a:latin typeface="Arial"/>
                <a:ea typeface="Arial"/>
                <a:cs typeface="Arial"/>
                <a:sym typeface="Arial"/>
              </a:rPr>
              <a:t> –  2020 cohort</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REU Mentors (14)</a:t>
            </a:r>
            <a:r>
              <a:rPr lang="en-US" sz="1600" b="0" i="0" u="none" strike="noStrike" cap="none" dirty="0">
                <a:solidFill>
                  <a:srgbClr val="000000"/>
                </a:solidFill>
                <a:latin typeface="Arial"/>
                <a:ea typeface="Arial"/>
                <a:cs typeface="Arial"/>
                <a:sym typeface="Arial"/>
              </a:rPr>
              <a:t> – </a:t>
            </a:r>
            <a:r>
              <a:rPr lang="en-US" sz="1600" b="0" i="0" strike="noStrike" cap="none" dirty="0">
                <a:solidFill>
                  <a:srgbClr val="000000"/>
                </a:solidFill>
                <a:latin typeface="Arial"/>
                <a:ea typeface="Arial"/>
                <a:cs typeface="Arial"/>
                <a:sym typeface="Arial"/>
              </a:rPr>
              <a:t>Faculty who helped mentor our 2020 Virtual</a:t>
            </a:r>
            <a:r>
              <a:rPr lang="en-US" sz="1600" dirty="0">
                <a:solidFill>
                  <a:srgbClr val="000000"/>
                </a:solidFill>
                <a:latin typeface="Arial"/>
                <a:ea typeface="Arial"/>
                <a:cs typeface="Arial"/>
                <a:sym typeface="Arial"/>
              </a:rPr>
              <a:t> </a:t>
            </a:r>
            <a:r>
              <a:rPr lang="en-US" sz="1600" b="0" i="0" strike="noStrike" cap="none" dirty="0">
                <a:solidFill>
                  <a:srgbClr val="000000"/>
                </a:solidFill>
                <a:latin typeface="Arial"/>
                <a:ea typeface="Arial"/>
                <a:cs typeface="Arial"/>
                <a:sym typeface="Arial"/>
              </a:rPr>
              <a:t>REU students</a:t>
            </a:r>
            <a:endParaRPr dirty="0"/>
          </a:p>
          <a:p>
            <a:pPr marL="0" marR="0" lvl="0" indent="0" algn="l" rtl="0">
              <a:lnSpc>
                <a:spcPct val="100000"/>
              </a:lnSpc>
              <a:spcBef>
                <a:spcPts val="0"/>
              </a:spcBef>
              <a:spcAft>
                <a:spcPts val="0"/>
              </a:spcAft>
              <a:buClr>
                <a:srgbClr val="000000"/>
              </a:buClr>
              <a:buSzPts val="1600"/>
              <a:buFont typeface="Arial"/>
              <a:buNone/>
            </a:pPr>
            <a:endParaRPr sz="1600" b="1" i="0"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Leaders &amp; Staff</a:t>
            </a:r>
            <a:r>
              <a:rPr lang="en-US" sz="1600" b="0" i="0" u="none" strike="noStrike" cap="none" dirty="0">
                <a:solidFill>
                  <a:srgbClr val="000000"/>
                </a:solidFill>
                <a:latin typeface="Arial"/>
                <a:ea typeface="Arial"/>
                <a:cs typeface="Arial"/>
                <a:sym typeface="Arial"/>
              </a:rPr>
              <a:t> – Members of the core project team</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97" name="Google Shape;97;p2"/>
          <p:cNvPicPr preferRelativeResize="0"/>
          <p:nvPr/>
        </p:nvPicPr>
        <p:blipFill rotWithShape="1">
          <a:blip r:embed="rId4">
            <a:alphaModFix/>
          </a:blip>
          <a:srcRect/>
          <a:stretch/>
        </p:blipFill>
        <p:spPr>
          <a:xfrm>
            <a:off x="318407" y="1124141"/>
            <a:ext cx="7760607" cy="4191716"/>
          </a:xfrm>
          <a:prstGeom prst="rect">
            <a:avLst/>
          </a:prstGeom>
          <a:noFill/>
          <a:ln>
            <a:noFill/>
          </a:ln>
        </p:spPr>
      </p:pic>
      <p:sp>
        <p:nvSpPr>
          <p:cNvPr id="94" name="Google Shape;94;p2"/>
          <p:cNvSpPr txBox="1">
            <a:spLocks noGrp="1"/>
          </p:cNvSpPr>
          <p:nvPr>
            <p:ph type="title"/>
          </p:nvPr>
        </p:nvSpPr>
        <p:spPr>
          <a:xfrm>
            <a:off x="318407" y="174578"/>
            <a:ext cx="10515600" cy="1060262"/>
          </a:xfrm>
        </p:spPr>
        <p:txBody>
          <a:bodyPr>
            <a:normAutofit/>
          </a:bodyPr>
          <a:lstStyle/>
          <a:p>
            <a:pPr lvl="0"/>
            <a:r>
              <a:rPr lang="en-US" sz="3200" dirty="0"/>
              <a:t>The OOI Data Labs Community of Practice</a:t>
            </a:r>
            <a:endParaRPr lang="en-US" sz="1600" dirty="0"/>
          </a:p>
        </p:txBody>
      </p:sp>
      <p:sp>
        <p:nvSpPr>
          <p:cNvPr id="3" name="TextBox 2">
            <a:extLst>
              <a:ext uri="{FF2B5EF4-FFF2-40B4-BE49-F238E27FC236}">
                <a16:creationId xmlns:a16="http://schemas.microsoft.com/office/drawing/2014/main" id="{BB6C9DFD-1DA0-DC7E-AD32-32E87B94A812}"/>
              </a:ext>
            </a:extLst>
          </p:cNvPr>
          <p:cNvSpPr txBox="1"/>
          <p:nvPr/>
        </p:nvSpPr>
        <p:spPr>
          <a:xfrm>
            <a:off x="318407" y="865508"/>
            <a:ext cx="6996980" cy="369332"/>
          </a:xfrm>
          <a:prstGeom prst="rect">
            <a:avLst/>
          </a:prstGeom>
          <a:noFill/>
        </p:spPr>
        <p:txBody>
          <a:bodyPr wrap="none" rtlCol="0">
            <a:spAutoFit/>
          </a:bodyPr>
          <a:lstStyle/>
          <a:p>
            <a:r>
              <a:rPr lang="en-US" sz="1800" kern="1200" dirty="0">
                <a:solidFill>
                  <a:schemeClr val="tx1"/>
                </a:solidFill>
                <a:latin typeface="+mj-lt"/>
                <a:ea typeface="+mj-ea"/>
                <a:cs typeface="+mj-cs"/>
              </a:rPr>
              <a:t>182+ members, 70% (n=133) involved in one or more Data Lab initiatives</a:t>
            </a:r>
            <a:endParaRPr lang="en-US" dirty="0"/>
          </a:p>
        </p:txBody>
      </p:sp>
      <p:sp>
        <p:nvSpPr>
          <p:cNvPr id="4" name="Slide Number Placeholder 3">
            <a:extLst>
              <a:ext uri="{FF2B5EF4-FFF2-40B4-BE49-F238E27FC236}">
                <a16:creationId xmlns:a16="http://schemas.microsoft.com/office/drawing/2014/main" id="{98BF25C1-C992-2E49-B3B6-9A842E18958E}"/>
              </a:ext>
            </a:extLst>
          </p:cNvPr>
          <p:cNvSpPr>
            <a:spLocks noGrp="1"/>
          </p:cNvSpPr>
          <p:nvPr>
            <p:ph type="sldNum" sz="quarter" idx="11"/>
          </p:nvPr>
        </p:nvSpPr>
        <p:spPr/>
        <p:txBody>
          <a:bodyPr/>
          <a:lstStyle/>
          <a:p>
            <a:fld id="{5EF5D831-06B2-D543-8946-72CD43B5155C}" type="slidenum">
              <a:rPr lang="en-US" smtClean="0">
                <a:solidFill>
                  <a:prstClr val="white"/>
                </a:solidFill>
              </a:rPr>
              <a:pPr/>
              <a:t>8</a:t>
            </a:fld>
            <a:endParaRPr lang="en-US">
              <a:solidFill>
                <a:prstClr val="white"/>
              </a:solidFill>
            </a:endParaRPr>
          </a:p>
        </p:txBody>
      </p:sp>
    </p:spTree>
    <p:extLst>
      <p:ext uri="{BB962C8B-B14F-4D97-AF65-F5344CB8AC3E}">
        <p14:creationId xmlns:p14="http://schemas.microsoft.com/office/powerpoint/2010/main" val="4288382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7BE94B-73BE-6237-1B21-4FDC0805EF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98647" y="136525"/>
            <a:ext cx="4893353" cy="5577840"/>
          </a:xfrm>
          <a:prstGeom prst="rect">
            <a:avLst/>
          </a:prstGeom>
        </p:spPr>
      </p:pic>
      <p:sp>
        <p:nvSpPr>
          <p:cNvPr id="2" name="Title 1">
            <a:extLst>
              <a:ext uri="{FF2B5EF4-FFF2-40B4-BE49-F238E27FC236}">
                <a16:creationId xmlns:a16="http://schemas.microsoft.com/office/drawing/2014/main" id="{DA4BB387-5717-CF0F-123F-F4026D751CD8}"/>
              </a:ext>
            </a:extLst>
          </p:cNvPr>
          <p:cNvSpPr>
            <a:spLocks noGrp="1"/>
          </p:cNvSpPr>
          <p:nvPr>
            <p:ph type="title"/>
          </p:nvPr>
        </p:nvSpPr>
        <p:spPr/>
        <p:txBody>
          <a:bodyPr anchor="b">
            <a:normAutofit/>
          </a:bodyPr>
          <a:lstStyle/>
          <a:p>
            <a:r>
              <a:rPr lang="en-US" sz="3800"/>
              <a:t>Building a Community of Practice</a:t>
            </a:r>
          </a:p>
        </p:txBody>
      </p:sp>
      <p:sp>
        <p:nvSpPr>
          <p:cNvPr id="3" name="Content Placeholder 2">
            <a:extLst>
              <a:ext uri="{FF2B5EF4-FFF2-40B4-BE49-F238E27FC236}">
                <a16:creationId xmlns:a16="http://schemas.microsoft.com/office/drawing/2014/main" id="{4EF3994A-B1D4-A3DB-7200-46C4027B9AF1}"/>
              </a:ext>
            </a:extLst>
          </p:cNvPr>
          <p:cNvSpPr>
            <a:spLocks noGrp="1"/>
          </p:cNvSpPr>
          <p:nvPr>
            <p:ph idx="1"/>
          </p:nvPr>
        </p:nvSpPr>
        <p:spPr>
          <a:xfrm>
            <a:off x="838200" y="1519518"/>
            <a:ext cx="6460447" cy="4437529"/>
          </a:xfrm>
        </p:spPr>
        <p:txBody>
          <a:bodyPr anchor="t">
            <a:normAutofit fontScale="92500"/>
          </a:bodyPr>
          <a:lstStyle/>
          <a:p>
            <a:pPr marL="0" indent="0">
              <a:buNone/>
            </a:pPr>
            <a:r>
              <a:rPr lang="en-US" sz="2400" dirty="0"/>
              <a:t>Of the 116 we worked intensively with in workshops:</a:t>
            </a:r>
          </a:p>
          <a:p>
            <a:r>
              <a:rPr lang="en-US" sz="2400" dirty="0"/>
              <a:t>19 delivered OOI DL webinars, presenting the DL they had developed during workshop</a:t>
            </a:r>
          </a:p>
          <a:p>
            <a:r>
              <a:rPr lang="en-US" sz="2400" dirty="0"/>
              <a:t>11 became DL Fellows</a:t>
            </a:r>
          </a:p>
          <a:p>
            <a:r>
              <a:rPr lang="en-US" sz="2400" dirty="0"/>
              <a:t>11 are designing and building the Data Lab Manual</a:t>
            </a:r>
          </a:p>
          <a:p>
            <a:r>
              <a:rPr lang="en-US" sz="2400" dirty="0"/>
              <a:t>9  became peer presenters at mini workshops </a:t>
            </a:r>
          </a:p>
          <a:p>
            <a:r>
              <a:rPr lang="en-US" sz="2400" dirty="0"/>
              <a:t>10 presented on OOI at Ocean Sciences Meeting in San Diego, CA</a:t>
            </a:r>
          </a:p>
          <a:p>
            <a:r>
              <a:rPr lang="en-US" sz="2400" dirty="0"/>
              <a:t>13 volunteered to be an OOI Virtual REU mentor</a:t>
            </a:r>
          </a:p>
          <a:p>
            <a:r>
              <a:rPr lang="en-US" sz="2400" dirty="0"/>
              <a:t>40 participated as Lab Manual testers</a:t>
            </a:r>
          </a:p>
          <a:p>
            <a:r>
              <a:rPr lang="en-US" sz="2400" dirty="0"/>
              <a:t>The community is growing!  34 more at OSM24</a:t>
            </a:r>
          </a:p>
        </p:txBody>
      </p:sp>
      <p:sp>
        <p:nvSpPr>
          <p:cNvPr id="4" name="Footer Placeholder 3">
            <a:extLst>
              <a:ext uri="{FF2B5EF4-FFF2-40B4-BE49-F238E27FC236}">
                <a16:creationId xmlns:a16="http://schemas.microsoft.com/office/drawing/2014/main" id="{8F1F59F4-533C-0275-C496-A8BE41DFCCB0}"/>
              </a:ext>
            </a:extLst>
          </p:cNvPr>
          <p:cNvSpPr>
            <a:spLocks noGrp="1"/>
          </p:cNvSpPr>
          <p:nvPr>
            <p:ph type="ftr" sz="quarter" idx="10"/>
          </p:nvPr>
        </p:nvSpPr>
        <p:spPr/>
        <p:txBody>
          <a:bodyPr>
            <a:normAutofit/>
          </a:bodyPr>
          <a:lstStyle/>
          <a:p>
            <a:pPr>
              <a:spcAft>
                <a:spcPts val="600"/>
              </a:spcAft>
            </a:pPr>
            <a:r>
              <a:rPr lang="en-US"/>
              <a:t>OSM 2024</a:t>
            </a:r>
          </a:p>
        </p:txBody>
      </p:sp>
      <p:sp>
        <p:nvSpPr>
          <p:cNvPr id="7" name="Slide Number Placeholder 6">
            <a:extLst>
              <a:ext uri="{FF2B5EF4-FFF2-40B4-BE49-F238E27FC236}">
                <a16:creationId xmlns:a16="http://schemas.microsoft.com/office/drawing/2014/main" id="{BA9C7973-3938-7B3B-BD56-ED56A485C1DC}"/>
              </a:ext>
            </a:extLst>
          </p:cNvPr>
          <p:cNvSpPr>
            <a:spLocks noGrp="1"/>
          </p:cNvSpPr>
          <p:nvPr>
            <p:ph type="sldNum" sz="quarter" idx="11"/>
          </p:nvPr>
        </p:nvSpPr>
        <p:spPr/>
        <p:txBody>
          <a:bodyPr/>
          <a:lstStyle/>
          <a:p>
            <a:fld id="{5EF5D831-06B2-D543-8946-72CD43B5155C}" type="slidenum">
              <a:rPr lang="en-US" smtClean="0">
                <a:solidFill>
                  <a:prstClr val="white"/>
                </a:solidFill>
              </a:rPr>
              <a:pPr/>
              <a:t>9</a:t>
            </a:fld>
            <a:endParaRPr lang="en-US">
              <a:solidFill>
                <a:prstClr val="white"/>
              </a:solidFill>
            </a:endParaRPr>
          </a:p>
        </p:txBody>
      </p:sp>
    </p:spTree>
    <p:extLst>
      <p:ext uri="{BB962C8B-B14F-4D97-AF65-F5344CB8AC3E}">
        <p14:creationId xmlns:p14="http://schemas.microsoft.com/office/powerpoint/2010/main" val="1288914779"/>
      </p:ext>
    </p:extLst>
  </p:cSld>
  <p:clrMapOvr>
    <a:masterClrMapping/>
  </p:clrMapOvr>
</p:sld>
</file>

<file path=ppt/theme/theme1.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Cambria">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7860</TotalTime>
  <Words>1425</Words>
  <Application>Microsoft Macintosh PowerPoint</Application>
  <PresentationFormat>Widescreen</PresentationFormat>
  <Paragraphs>168</Paragraphs>
  <Slides>16</Slides>
  <Notes>13</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Cambria</vt:lpstr>
      <vt:lpstr>Times New Roman</vt:lpstr>
      <vt:lpstr>Trebuchet MS</vt:lpstr>
      <vt:lpstr>1_Office Theme</vt:lpstr>
      <vt:lpstr> Reflections from the OOI Data Labs Community of Practice</vt:lpstr>
      <vt:lpstr>OOI Data Labs Project – Key Goals</vt:lpstr>
      <vt:lpstr>What is a Data Exploration?</vt:lpstr>
      <vt:lpstr>PowerPoint Presentation</vt:lpstr>
      <vt:lpstr>Data Labs Resource Collection</vt:lpstr>
      <vt:lpstr>OOI Lab Manual alignment to Intro Oceanography curriculum</vt:lpstr>
      <vt:lpstr>Lab Manual Structure</vt:lpstr>
      <vt:lpstr>The OOI Data Labs Community of Practice</vt:lpstr>
      <vt:lpstr>Building a Community of Practice</vt:lpstr>
      <vt:lpstr>Evaluation &amp; Impacts</vt:lpstr>
      <vt:lpstr>How has involvement in the OOI Data Labs Project influenced teaching?</vt:lpstr>
      <vt:lpstr>OOI Data Labs 2.0 (2023-2025)</vt:lpstr>
      <vt:lpstr>Data Labs 2.0 Timeline </vt:lpstr>
      <vt:lpstr>Thank you! datalab.marine.rutgers.edu</vt:lpstr>
      <vt:lpstr>Goals of the OOI Lab Manual</vt:lpstr>
      <vt:lpstr>Survey Facts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Charles Lichtenwalner</cp:lastModifiedBy>
  <cp:revision>275</cp:revision>
  <cp:lastPrinted>2022-03-04T18:47:55Z</cp:lastPrinted>
  <dcterms:created xsi:type="dcterms:W3CDTF">2015-11-30T20:15:52Z</dcterms:created>
  <dcterms:modified xsi:type="dcterms:W3CDTF">2024-02-22T14:06:21Z</dcterms:modified>
  <cp:category/>
</cp:coreProperties>
</file>